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5"/>
  </p:notesMasterIdLst>
  <p:sldIdLst>
    <p:sldId id="256" r:id="rId5"/>
    <p:sldId id="334" r:id="rId6"/>
    <p:sldId id="333" r:id="rId7"/>
    <p:sldId id="335" r:id="rId8"/>
    <p:sldId id="362" r:id="rId9"/>
    <p:sldId id="330" r:id="rId10"/>
    <p:sldId id="331" r:id="rId11"/>
    <p:sldId id="337" r:id="rId12"/>
    <p:sldId id="336" r:id="rId13"/>
    <p:sldId id="332" r:id="rId14"/>
    <p:sldId id="338" r:id="rId15"/>
    <p:sldId id="348" r:id="rId16"/>
    <p:sldId id="354" r:id="rId17"/>
    <p:sldId id="349" r:id="rId18"/>
    <p:sldId id="350" r:id="rId19"/>
    <p:sldId id="351" r:id="rId20"/>
    <p:sldId id="352" r:id="rId21"/>
    <p:sldId id="353" r:id="rId22"/>
    <p:sldId id="347" r:id="rId23"/>
    <p:sldId id="339" r:id="rId24"/>
    <p:sldId id="340" r:id="rId25"/>
    <p:sldId id="342" r:id="rId26"/>
    <p:sldId id="344" r:id="rId27"/>
    <p:sldId id="359" r:id="rId28"/>
    <p:sldId id="357" r:id="rId29"/>
    <p:sldId id="343" r:id="rId30"/>
    <p:sldId id="345" r:id="rId31"/>
    <p:sldId id="346" r:id="rId32"/>
    <p:sldId id="355" r:id="rId33"/>
    <p:sldId id="356" r:id="rId34"/>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A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1" d="100"/>
          <a:sy n="61" d="100"/>
        </p:scale>
        <p:origin x="-948"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7584C8-262A-494E-B760-46BF8AC8A01F}" type="datetimeFigureOut">
              <a:rPr lang="en-US" smtClean="0"/>
              <a:t>2/26/2025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CE90E1-069B-4E32-A6CF-79E2F3AA4F6B}" type="slidenum">
              <a:rPr lang="en-US" smtClean="0"/>
              <a:t>‹#›</a:t>
            </a:fld>
            <a:endParaRPr lang="en-US" dirty="0"/>
          </a:p>
        </p:txBody>
      </p:sp>
    </p:spTree>
    <p:extLst>
      <p:ext uri="{BB962C8B-B14F-4D97-AF65-F5344CB8AC3E}">
        <p14:creationId xmlns:p14="http://schemas.microsoft.com/office/powerpoint/2010/main" val="2601155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B4C71EC6-210F-42DE-9C53-41977AD35B3D}" type="datetimeFigureOut">
              <a:rPr lang="ru-RU" smtClean="0"/>
              <a:t>26.02.2025</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B4C71EC6-210F-42DE-9C53-41977AD35B3D}" type="datetimeFigureOut">
              <a:rPr lang="ru-RU" smtClean="0"/>
              <a:t>26.02.2025</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B4C71EC6-210F-42DE-9C53-41977AD35B3D}" type="datetimeFigureOut">
              <a:rPr lang="ru-RU" smtClean="0"/>
              <a:t>26.02.2025</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B4C71EC6-210F-42DE-9C53-41977AD35B3D}" type="datetimeFigureOut">
              <a:rPr lang="ru-RU" smtClean="0"/>
              <a:t>26.02.2025</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B4C71EC6-210F-42DE-9C53-41977AD35B3D}" type="datetimeFigureOut">
              <a:rPr lang="ru-RU" smtClean="0"/>
              <a:t>26.02.2025</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B4C71EC6-210F-42DE-9C53-41977AD35B3D}" type="datetimeFigureOut">
              <a:rPr lang="ru-RU" smtClean="0"/>
              <a:t>26.02.2025</a:t>
            </a:fld>
            <a:endParaRPr lang="ru-RU" dirty="0"/>
          </a:p>
        </p:txBody>
      </p:sp>
      <p:sp>
        <p:nvSpPr>
          <p:cNvPr id="6" name="Нижний колонтитул 5"/>
          <p:cNvSpPr>
            <a:spLocks noGrp="1"/>
          </p:cNvSpPr>
          <p:nvPr>
            <p:ph type="ftr" sz="quarter" idx="11"/>
          </p:nvPr>
        </p:nvSpPr>
        <p:spPr/>
        <p:txBody>
          <a:bodyPr/>
          <a:lstStyle/>
          <a:p>
            <a:endParaRPr lang="ru-RU" dirty="0"/>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B4C71EC6-210F-42DE-9C53-41977AD35B3D}" type="datetimeFigureOut">
              <a:rPr lang="ru-RU" smtClean="0"/>
              <a:t>26.02.2025</a:t>
            </a:fld>
            <a:endParaRPr lang="ru-RU" dirty="0"/>
          </a:p>
        </p:txBody>
      </p:sp>
      <p:sp>
        <p:nvSpPr>
          <p:cNvPr id="8" name="Нижний колонтитул 7"/>
          <p:cNvSpPr>
            <a:spLocks noGrp="1"/>
          </p:cNvSpPr>
          <p:nvPr>
            <p:ph type="ftr" sz="quarter" idx="11"/>
          </p:nvPr>
        </p:nvSpPr>
        <p:spPr/>
        <p:txBody>
          <a:bodyPr/>
          <a:lstStyle/>
          <a:p>
            <a:endParaRPr lang="ru-RU" dirty="0"/>
          </a:p>
        </p:txBody>
      </p:sp>
      <p:sp>
        <p:nvSpPr>
          <p:cNvPr id="9" name="Номер слайда 8"/>
          <p:cNvSpPr>
            <a:spLocks noGrp="1"/>
          </p:cNvSpPr>
          <p:nvPr>
            <p:ph type="sldNum" sz="quarter" idx="12"/>
          </p:nvPr>
        </p:nvSpPr>
        <p:spPr/>
        <p:txBody>
          <a:bodyPr/>
          <a:lstStyle/>
          <a:p>
            <a:fld id="{B19B0651-EE4F-4900-A07F-96A6BFA9D0F0}" type="slidenum">
              <a:rPr lang="ru-RU" smtClean="0"/>
              <a:t>‹#›</a:t>
            </a:fld>
            <a:endParaRPr lang="ru-R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B4C71EC6-210F-42DE-9C53-41977AD35B3D}" type="datetimeFigureOut">
              <a:rPr lang="ru-RU" smtClean="0"/>
              <a:t>26.02.2025</a:t>
            </a:fld>
            <a:endParaRPr lang="ru-RU" dirty="0"/>
          </a:p>
        </p:txBody>
      </p:sp>
      <p:sp>
        <p:nvSpPr>
          <p:cNvPr id="4" name="Нижний колонтитул 3"/>
          <p:cNvSpPr>
            <a:spLocks noGrp="1"/>
          </p:cNvSpPr>
          <p:nvPr>
            <p:ph type="ftr" sz="quarter" idx="11"/>
          </p:nvPr>
        </p:nvSpPr>
        <p:spPr/>
        <p:txBody>
          <a:bodyPr/>
          <a:lstStyle/>
          <a:p>
            <a:endParaRPr lang="ru-RU" dirty="0"/>
          </a:p>
        </p:txBody>
      </p:sp>
      <p:sp>
        <p:nvSpPr>
          <p:cNvPr id="5" name="Номер слайда 4"/>
          <p:cNvSpPr>
            <a:spLocks noGrp="1"/>
          </p:cNvSpPr>
          <p:nvPr>
            <p:ph type="sldNum" sz="quarter" idx="12"/>
          </p:nvPr>
        </p:nvSpPr>
        <p:spPr/>
        <p:txBody>
          <a:bodyPr/>
          <a:lstStyle/>
          <a:p>
            <a:fld id="{B19B0651-EE4F-4900-A07F-96A6BFA9D0F0}" type="slidenum">
              <a:rPr lang="ru-RU" smtClean="0"/>
              <a:t>‹#›</a:t>
            </a:fld>
            <a:endParaRPr lang="ru-RU"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B4C71EC6-210F-42DE-9C53-41977AD35B3D}" type="datetimeFigureOut">
              <a:rPr lang="ru-RU" smtClean="0"/>
              <a:t>26.02.2025</a:t>
            </a:fld>
            <a:endParaRPr lang="ru-RU" dirty="0"/>
          </a:p>
        </p:txBody>
      </p:sp>
      <p:sp>
        <p:nvSpPr>
          <p:cNvPr id="3" name="Нижний колонтитул 2"/>
          <p:cNvSpPr>
            <a:spLocks noGrp="1"/>
          </p:cNvSpPr>
          <p:nvPr>
            <p:ph type="ftr" sz="quarter" idx="11"/>
          </p:nvPr>
        </p:nvSpPr>
        <p:spPr/>
        <p:txBody>
          <a:bodyPr/>
          <a:lstStyle/>
          <a:p>
            <a:endParaRPr lang="ru-RU" dirty="0"/>
          </a:p>
        </p:txBody>
      </p:sp>
      <p:sp>
        <p:nvSpPr>
          <p:cNvPr id="4" name="Номер слайда 3"/>
          <p:cNvSpPr>
            <a:spLocks noGrp="1"/>
          </p:cNvSpPr>
          <p:nvPr>
            <p:ph type="sldNum" sz="quarter" idx="12"/>
          </p:nvPr>
        </p:nvSpPr>
        <p:spPr/>
        <p:txBody>
          <a:bodyPr/>
          <a:lstStyle/>
          <a:p>
            <a:fld id="{B19B0651-EE4F-4900-A07F-96A6BFA9D0F0}" type="slidenum">
              <a:rPr lang="ru-RU" smtClean="0"/>
              <a:t>‹#›</a:t>
            </a:fld>
            <a:endParaRPr lang="ru-RU"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B4C71EC6-210F-42DE-9C53-41977AD35B3D}" type="datetimeFigureOut">
              <a:rPr lang="ru-RU" smtClean="0"/>
              <a:t>26.02.2025</a:t>
            </a:fld>
            <a:endParaRPr lang="ru-RU" dirty="0"/>
          </a:p>
        </p:txBody>
      </p:sp>
      <p:sp>
        <p:nvSpPr>
          <p:cNvPr id="6" name="Нижний колонтитул 5"/>
          <p:cNvSpPr>
            <a:spLocks noGrp="1"/>
          </p:cNvSpPr>
          <p:nvPr>
            <p:ph type="ftr" sz="quarter" idx="11"/>
          </p:nvPr>
        </p:nvSpPr>
        <p:spPr/>
        <p:txBody>
          <a:bodyPr/>
          <a:lstStyle/>
          <a:p>
            <a:endParaRPr lang="ru-RU" dirty="0"/>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B4C71EC6-210F-42DE-9C53-41977AD35B3D}" type="datetimeFigureOut">
              <a:rPr lang="ru-RU" smtClean="0"/>
              <a:t>26.02.2025</a:t>
            </a:fld>
            <a:endParaRPr lang="ru-RU" dirty="0"/>
          </a:p>
        </p:txBody>
      </p:sp>
      <p:sp>
        <p:nvSpPr>
          <p:cNvPr id="6" name="Нижний колонтитул 5"/>
          <p:cNvSpPr>
            <a:spLocks noGrp="1"/>
          </p:cNvSpPr>
          <p:nvPr>
            <p:ph type="ftr" sz="quarter" idx="11"/>
          </p:nvPr>
        </p:nvSpPr>
        <p:spPr/>
        <p:txBody>
          <a:bodyPr/>
          <a:lstStyle/>
          <a:p>
            <a:endParaRPr lang="ru-RU" dirty="0"/>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C71EC6-210F-42DE-9C53-41977AD35B3D}" type="datetimeFigureOut">
              <a:rPr lang="ru-RU" smtClean="0"/>
              <a:t>26.02.2025</a:t>
            </a:fld>
            <a:endParaRPr lang="ru-RU" dirty="0"/>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9B0651-EE4F-4900-A07F-96A6BFA9D0F0}" type="slidenum">
              <a:rPr lang="ru-RU" smtClean="0"/>
              <a:t>‹#›</a:t>
            </a:fld>
            <a:endParaRPr lang="ru-RU"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952" y="1340768"/>
            <a:ext cx="4896544" cy="1143000"/>
          </a:xfrm>
        </p:spPr>
        <p:txBody>
          <a:bodyPr>
            <a:normAutofit fontScale="90000"/>
          </a:bodyPr>
          <a:lstStyle/>
          <a:p>
            <a:r>
              <a:rPr lang="ro-RO" sz="5400" b="1" dirty="0">
                <a:solidFill>
                  <a:schemeClr val="tx2">
                    <a:lumMod val="75000"/>
                  </a:schemeClr>
                </a:solidFill>
              </a:rPr>
              <a:t>Model relațional</a:t>
            </a:r>
            <a:endParaRPr lang="en-US" sz="5400" b="1" dirty="0">
              <a:solidFill>
                <a:schemeClr val="tx2">
                  <a:lumMod val="75000"/>
                </a:schemeClr>
              </a:solidFill>
            </a:endParaRPr>
          </a:p>
        </p:txBody>
      </p:sp>
      <p:sp>
        <p:nvSpPr>
          <p:cNvPr id="4" name="Rectangle 3"/>
          <p:cNvSpPr/>
          <p:nvPr/>
        </p:nvSpPr>
        <p:spPr>
          <a:xfrm>
            <a:off x="0" y="0"/>
            <a:ext cx="3995936"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1600" y="1965496"/>
            <a:ext cx="2039568" cy="2039568"/>
          </a:xfrm>
          <a:prstGeom prst="rect">
            <a:avLst/>
          </a:prstGeom>
        </p:spPr>
      </p:pic>
      <p:sp>
        <p:nvSpPr>
          <p:cNvPr id="6" name="TextBox 5"/>
          <p:cNvSpPr txBox="1"/>
          <p:nvPr/>
        </p:nvSpPr>
        <p:spPr>
          <a:xfrm>
            <a:off x="4355976" y="3332740"/>
            <a:ext cx="4572000" cy="523220"/>
          </a:xfrm>
          <a:prstGeom prst="rect">
            <a:avLst/>
          </a:prstGeom>
          <a:noFill/>
        </p:spPr>
        <p:txBody>
          <a:bodyPr wrap="square" rtlCol="0">
            <a:spAutoFit/>
          </a:bodyPr>
          <a:lstStyle/>
          <a:p>
            <a:r>
              <a:rPr lang="ro-RO" sz="2800" dirty="0">
                <a:latin typeface="Calibri Light" pitchFamily="34" charset="0"/>
                <a:cs typeface="Calibri Light" pitchFamily="34" charset="0"/>
              </a:rPr>
              <a:t>• </a:t>
            </a:r>
            <a:r>
              <a:rPr lang="vi-VN" sz="2800" dirty="0">
                <a:latin typeface="Calibri Light" pitchFamily="34" charset="0"/>
                <a:cs typeface="Calibri Light" pitchFamily="34" charset="0"/>
              </a:rPr>
              <a:t>F</a:t>
            </a:r>
            <a:r>
              <a:rPr lang="ro-RO" sz="2800" dirty="0">
                <a:latin typeface="Calibri Light" pitchFamily="34" charset="0"/>
                <a:cs typeface="Calibri Light" pitchFamily="34" charset="0"/>
              </a:rPr>
              <a:t>oreign key (cheie e</a:t>
            </a:r>
            <a:r>
              <a:rPr lang="vi-VN" sz="2800" dirty="0">
                <a:latin typeface="Calibri Light" pitchFamily="34" charset="0"/>
                <a:cs typeface="Calibri Light" pitchFamily="34" charset="0"/>
              </a:rPr>
              <a:t>xternă)</a:t>
            </a:r>
            <a:endParaRPr lang="en-US" sz="2800" dirty="0">
              <a:latin typeface="Calibri Light" pitchFamily="34" charset="0"/>
              <a:cs typeface="Calibri Light" pitchFamily="34" charset="0"/>
            </a:endParaRPr>
          </a:p>
        </p:txBody>
      </p:sp>
      <p:sp>
        <p:nvSpPr>
          <p:cNvPr id="7" name="TextBox 6"/>
          <p:cNvSpPr txBox="1"/>
          <p:nvPr/>
        </p:nvSpPr>
        <p:spPr>
          <a:xfrm>
            <a:off x="4383894" y="3966736"/>
            <a:ext cx="4364569" cy="523220"/>
          </a:xfrm>
          <a:prstGeom prst="rect">
            <a:avLst/>
          </a:prstGeom>
          <a:noFill/>
        </p:spPr>
        <p:txBody>
          <a:bodyPr wrap="square" rtlCol="0">
            <a:spAutoFit/>
          </a:bodyPr>
          <a:lstStyle>
            <a:defPPr>
              <a:defRPr lang="ru-RU"/>
            </a:defPPr>
            <a:lvl1pPr>
              <a:defRPr sz="2800">
                <a:latin typeface="Calibri Light" pitchFamily="34" charset="0"/>
                <a:cs typeface="Calibri Light" pitchFamily="34" charset="0"/>
              </a:defRPr>
            </a:lvl1pPr>
          </a:lstStyle>
          <a:p>
            <a:r>
              <a:rPr lang="ro-RO" dirty="0"/>
              <a:t>• </a:t>
            </a:r>
            <a:r>
              <a:rPr lang="it-IT" dirty="0"/>
              <a:t>Relații între Tabele</a:t>
            </a:r>
          </a:p>
        </p:txBody>
      </p:sp>
      <p:sp>
        <p:nvSpPr>
          <p:cNvPr id="8" name="TextBox 7"/>
          <p:cNvSpPr txBox="1"/>
          <p:nvPr/>
        </p:nvSpPr>
        <p:spPr>
          <a:xfrm>
            <a:off x="4384477" y="4581336"/>
            <a:ext cx="4364569" cy="523220"/>
          </a:xfrm>
          <a:prstGeom prst="rect">
            <a:avLst/>
          </a:prstGeom>
          <a:noFill/>
        </p:spPr>
        <p:txBody>
          <a:bodyPr wrap="square" rtlCol="0">
            <a:spAutoFit/>
          </a:bodyPr>
          <a:lstStyle>
            <a:defPPr>
              <a:defRPr lang="ru-RU"/>
            </a:defPPr>
            <a:lvl1pPr>
              <a:defRPr sz="2800">
                <a:latin typeface="Calibri Light" pitchFamily="34" charset="0"/>
                <a:cs typeface="Calibri Light" pitchFamily="34" charset="0"/>
              </a:defRPr>
            </a:lvl1pPr>
          </a:lstStyle>
          <a:p>
            <a:r>
              <a:rPr lang="ro-RO" dirty="0"/>
              <a:t>• </a:t>
            </a:r>
            <a:r>
              <a:rPr lang="it-IT" dirty="0"/>
              <a:t>Introducere în SQL</a:t>
            </a:r>
          </a:p>
        </p:txBody>
      </p:sp>
      <p:sp>
        <p:nvSpPr>
          <p:cNvPr id="10" name="TextBox 9"/>
          <p:cNvSpPr txBox="1"/>
          <p:nvPr/>
        </p:nvSpPr>
        <p:spPr>
          <a:xfrm>
            <a:off x="4384476" y="2708920"/>
            <a:ext cx="4543500" cy="523220"/>
          </a:xfrm>
          <a:prstGeom prst="rect">
            <a:avLst/>
          </a:prstGeom>
          <a:noFill/>
        </p:spPr>
        <p:txBody>
          <a:bodyPr wrap="square" rtlCol="0">
            <a:spAutoFit/>
          </a:bodyPr>
          <a:lstStyle/>
          <a:p>
            <a:r>
              <a:rPr lang="ro-RO" sz="2800" dirty="0">
                <a:latin typeface="Calibri Light" pitchFamily="34" charset="0"/>
                <a:cs typeface="Calibri Light" pitchFamily="34" charset="0"/>
              </a:rPr>
              <a:t>• Primary key (cheie primară)</a:t>
            </a:r>
            <a:endParaRPr lang="en-US" sz="2800" dirty="0">
              <a:latin typeface="Calibri Light" pitchFamily="34" charset="0"/>
              <a:cs typeface="Calibri Light" pitchFamily="34" charset="0"/>
            </a:endParaRPr>
          </a:p>
        </p:txBody>
      </p:sp>
    </p:spTree>
    <p:extLst>
      <p:ext uri="{BB962C8B-B14F-4D97-AF65-F5344CB8AC3E}">
        <p14:creationId xmlns:p14="http://schemas.microsoft.com/office/powerpoint/2010/main" val="266102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1"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0-#ppt_h/2"/>
                                          </p:val>
                                        </p:tav>
                                        <p:tav tm="100000">
                                          <p:val>
                                            <p:strVal val="#ppt_y"/>
                                          </p:val>
                                        </p:tav>
                                      </p:tavLst>
                                    </p:anim>
                                  </p:childTnLst>
                                </p:cTn>
                              </p:par>
                            </p:childTnLst>
                          </p:cTn>
                        </p:par>
                        <p:par>
                          <p:cTn id="23" fill="hold">
                            <p:stCondLst>
                              <p:cond delay="1500"/>
                            </p:stCondLst>
                            <p:childTnLst>
                              <p:par>
                                <p:cTn id="24" presetID="2" presetClass="entr" presetSubtype="1"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0-#ppt_h/2"/>
                                          </p:val>
                                        </p:tav>
                                        <p:tav tm="100000">
                                          <p:val>
                                            <p:strVal val="#ppt_y"/>
                                          </p:val>
                                        </p:tav>
                                      </p:tavLst>
                                    </p:anim>
                                  </p:childTnLst>
                                </p:cTn>
                              </p:par>
                            </p:childTnLst>
                          </p:cTn>
                        </p:par>
                        <p:par>
                          <p:cTn id="28" fill="hold">
                            <p:stCondLst>
                              <p:cond delay="2000"/>
                            </p:stCondLst>
                            <p:childTnLst>
                              <p:par>
                                <p:cTn id="29" presetID="2" presetClass="entr" presetSubtype="1"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0-#ppt_h/2"/>
                                          </p:val>
                                        </p:tav>
                                        <p:tav tm="100000">
                                          <p:val>
                                            <p:strVal val="#ppt_y"/>
                                          </p:val>
                                        </p:tav>
                                      </p:tavLst>
                                    </p:anim>
                                  </p:childTnLst>
                                </p:cTn>
                              </p:par>
                            </p:childTnLst>
                          </p:cTn>
                        </p:par>
                        <p:par>
                          <p:cTn id="33" fill="hold">
                            <p:stCondLst>
                              <p:cond delay="2500"/>
                            </p:stCondLst>
                            <p:childTnLst>
                              <p:par>
                                <p:cTn id="34" presetID="2" presetClass="entr" presetSubtype="1"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p:bldP spid="7"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Many-to-Many Relation (m : m):</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474" t="18596" r="52138" b="38421"/>
          <a:stretch/>
        </p:blipFill>
        <p:spPr bwMode="auto">
          <a:xfrm>
            <a:off x="1043608" y="1275346"/>
            <a:ext cx="7421058" cy="4673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0065" t="18597" r="52238" b="38597"/>
          <a:stretch/>
        </p:blipFill>
        <p:spPr bwMode="auto">
          <a:xfrm>
            <a:off x="1187624" y="1347354"/>
            <a:ext cx="7204650" cy="4601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95536" y="6204434"/>
            <a:ext cx="8352928" cy="415498"/>
          </a:xfrm>
          <a:prstGeom prst="rect">
            <a:avLst/>
          </a:prstGeom>
        </p:spPr>
        <p:txBody>
          <a:bodyPr wrap="square">
            <a:spAutoFit/>
          </a:bodyPr>
          <a:lstStyle/>
          <a:p>
            <a:r>
              <a:rPr lang="vi-VN" sz="2100" dirty="0">
                <a:latin typeface="Calibri Light" pitchFamily="34" charset="0"/>
                <a:cs typeface="Calibri Light" pitchFamily="34" charset="0"/>
              </a:rPr>
              <a:t>Adăugăm un tabel suplimentar cu scopul de a crea două relații unu-la-mulți.</a:t>
            </a:r>
            <a:endParaRPr lang="en-US" sz="2100" dirty="0">
              <a:latin typeface="Calibri Light" pitchFamily="34" charset="0"/>
              <a:cs typeface="Calibri Light" pitchFamily="34" charset="0"/>
            </a:endParaRPr>
          </a:p>
        </p:txBody>
      </p:sp>
    </p:spTree>
    <p:extLst>
      <p:ext uri="{BB962C8B-B14F-4D97-AF65-F5344CB8AC3E}">
        <p14:creationId xmlns:p14="http://schemas.microsoft.com/office/powerpoint/2010/main" val="22280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One-to-One Relation (1 : 1):</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
        <p:nvSpPr>
          <p:cNvPr id="3" name="Rectangle 2"/>
          <p:cNvSpPr/>
          <p:nvPr/>
        </p:nvSpPr>
        <p:spPr>
          <a:xfrm>
            <a:off x="425736" y="5013176"/>
            <a:ext cx="8352928" cy="1384995"/>
          </a:xfrm>
          <a:prstGeom prst="rect">
            <a:avLst/>
          </a:prstGeom>
        </p:spPr>
        <p:txBody>
          <a:bodyPr wrap="square">
            <a:spAutoFit/>
          </a:bodyPr>
          <a:lstStyle/>
          <a:p>
            <a:pPr algn="just"/>
            <a:r>
              <a:rPr lang="vi-VN" sz="2100" dirty="0">
                <a:latin typeface="Calibri Light" pitchFamily="34" charset="0"/>
                <a:cs typeface="Calibri Light" pitchFamily="34" charset="0"/>
              </a:rPr>
              <a:t>Când un rând dintr-un tabel corespunde unui singur rând din alt tabel, avem o relație </a:t>
            </a:r>
            <a:r>
              <a:rPr lang="vi-VN" sz="2100" b="1" dirty="0">
                <a:effectLst>
                  <a:outerShdw blurRad="38100" dist="38100" dir="2700000" algn="tl">
                    <a:srgbClr val="000000">
                      <a:alpha val="43137"/>
                    </a:srgbClr>
                  </a:outerShdw>
                </a:effectLst>
                <a:latin typeface="Calibri Light" pitchFamily="34" charset="0"/>
                <a:cs typeface="Calibri Light" pitchFamily="34" charset="0"/>
              </a:rPr>
              <a:t>unu-la-unu</a:t>
            </a:r>
            <a:r>
              <a:rPr lang="vi-VN" sz="2100" dirty="0">
                <a:latin typeface="Calibri Light" pitchFamily="34" charset="0"/>
                <a:cs typeface="Calibri Light" pitchFamily="34" charset="0"/>
              </a:rPr>
              <a:t>. Aceasta este rară, deoarece informațiile pot fi stocate într-un singur tabel, dar poate fi folosită pentru divizarea unui tabel mare din motive de întreținere sau securitate.</a:t>
            </a:r>
            <a:endParaRPr lang="en-US" sz="2100" dirty="0">
              <a:latin typeface="Calibri Light" pitchFamily="34" charset="0"/>
              <a:cs typeface="Calibri Light" pitchFamily="34" charset="0"/>
            </a:endParaRPr>
          </a:p>
        </p:txBody>
      </p:sp>
      <p:pic>
        <p:nvPicPr>
          <p:cNvPr id="6146" name="Picture 2" descr="One to one relation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96" y="1412776"/>
            <a:ext cx="7993954" cy="28083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076056" y="2721767"/>
            <a:ext cx="1512168" cy="207749"/>
          </a:xfrm>
          <a:prstGeom prst="rect">
            <a:avLst/>
          </a:prstGeom>
          <a:solidFill>
            <a:schemeClr val="bg1"/>
          </a:solidFill>
        </p:spPr>
        <p:txBody>
          <a:bodyPr wrap="square" lIns="0" tIns="0" rIns="91440" bIns="0" rtlCol="0">
            <a:spAutoFit/>
          </a:bodyPr>
          <a:lstStyle/>
          <a:p>
            <a:pPr algn="r">
              <a:lnSpc>
                <a:spcPct val="90000"/>
              </a:lnSpc>
            </a:pPr>
            <a:r>
              <a:rPr lang="ro-RO" sz="1500" b="1" dirty="0">
                <a:solidFill>
                  <a:schemeClr val="tx1">
                    <a:lumMod val="75000"/>
                    <a:lumOff val="25000"/>
                  </a:schemeClr>
                </a:solidFill>
                <a:latin typeface="Tahoma" pitchFamily="34" charset="0"/>
                <a:ea typeface="Tahoma" pitchFamily="34" charset="0"/>
                <a:cs typeface="Tahoma" pitchFamily="34" charset="0"/>
              </a:rPr>
              <a:t>Passport   </a:t>
            </a:r>
            <a:endParaRPr lang="en-US" sz="1500" b="1" dirty="0">
              <a:solidFill>
                <a:schemeClr val="tx1">
                  <a:lumMod val="75000"/>
                  <a:lumOff val="25000"/>
                </a:schemeClr>
              </a:solidFill>
              <a:latin typeface="Tahoma" pitchFamily="34" charset="0"/>
              <a:ea typeface="Tahoma" pitchFamily="34" charset="0"/>
              <a:cs typeface="Tahoma" pitchFamily="34" charset="0"/>
            </a:endParaRPr>
          </a:p>
        </p:txBody>
      </p:sp>
      <p:sp>
        <p:nvSpPr>
          <p:cNvPr id="10" name="TextBox 9"/>
          <p:cNvSpPr txBox="1"/>
          <p:nvPr/>
        </p:nvSpPr>
        <p:spPr>
          <a:xfrm>
            <a:off x="6911280" y="3024147"/>
            <a:ext cx="679138" cy="147733"/>
          </a:xfrm>
          <a:prstGeom prst="rect">
            <a:avLst/>
          </a:prstGeom>
          <a:solidFill>
            <a:schemeClr val="bg1"/>
          </a:solidFill>
        </p:spPr>
        <p:txBody>
          <a:bodyPr wrap="square" lIns="0" tIns="0" rIns="91440" bIns="0" rtlCol="0">
            <a:spAutoFit/>
          </a:bodyPr>
          <a:lstStyle/>
          <a:p>
            <a:pPr algn="r">
              <a:lnSpc>
                <a:spcPct val="60000"/>
              </a:lnSpc>
            </a:pPr>
            <a:r>
              <a:rPr lang="ro-RO" sz="1600" b="1" dirty="0">
                <a:solidFill>
                  <a:schemeClr val="tx1">
                    <a:lumMod val="75000"/>
                    <a:lumOff val="25000"/>
                  </a:schemeClr>
                </a:solidFill>
              </a:rPr>
              <a:t>IDNP   </a:t>
            </a:r>
            <a:endParaRPr lang="en-US" sz="1600" b="1" dirty="0">
              <a:solidFill>
                <a:schemeClr val="tx1">
                  <a:lumMod val="75000"/>
                  <a:lumOff val="25000"/>
                </a:schemeClr>
              </a:solidFill>
            </a:endParaRPr>
          </a:p>
        </p:txBody>
      </p:sp>
      <p:sp>
        <p:nvSpPr>
          <p:cNvPr id="11" name="TextBox 10"/>
          <p:cNvSpPr txBox="1"/>
          <p:nvPr/>
        </p:nvSpPr>
        <p:spPr>
          <a:xfrm>
            <a:off x="4572000" y="2974903"/>
            <a:ext cx="529204" cy="196977"/>
          </a:xfrm>
          <a:prstGeom prst="rect">
            <a:avLst/>
          </a:prstGeom>
          <a:solidFill>
            <a:schemeClr val="bg1"/>
          </a:solidFill>
        </p:spPr>
        <p:txBody>
          <a:bodyPr wrap="square" lIns="0" tIns="0" rIns="91440" bIns="0" rtlCol="0">
            <a:spAutoFit/>
          </a:bodyPr>
          <a:lstStyle/>
          <a:p>
            <a:pPr algn="r">
              <a:lnSpc>
                <a:spcPct val="80000"/>
              </a:lnSpc>
            </a:pPr>
            <a:r>
              <a:rPr lang="ro-RO" sz="1600" b="1" dirty="0">
                <a:solidFill>
                  <a:schemeClr val="tx1">
                    <a:lumMod val="75000"/>
                    <a:lumOff val="25000"/>
                  </a:schemeClr>
                </a:solidFill>
              </a:rPr>
              <a:t>P_ID   </a:t>
            </a:r>
            <a:endParaRPr lang="en-US" sz="1600" b="1" dirty="0">
              <a:solidFill>
                <a:schemeClr val="tx1">
                  <a:lumMod val="75000"/>
                  <a:lumOff val="25000"/>
                </a:schemeClr>
              </a:solidFill>
            </a:endParaRPr>
          </a:p>
        </p:txBody>
      </p:sp>
    </p:spTree>
    <p:extLst>
      <p:ext uri="{BB962C8B-B14F-4D97-AF65-F5344CB8AC3E}">
        <p14:creationId xmlns:p14="http://schemas.microsoft.com/office/powerpoint/2010/main" val="4044085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Add Primary Key in SSMS</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pic>
        <p:nvPicPr>
          <p:cNvPr id="12" name="Picture 11"/>
          <p:cNvPicPr/>
          <p:nvPr/>
        </p:nvPicPr>
        <p:blipFill rotWithShape="1">
          <a:blip r:embed="rId2"/>
          <a:srcRect r="32436" b="18965"/>
          <a:stretch/>
        </p:blipFill>
        <p:spPr bwMode="auto">
          <a:xfrm>
            <a:off x="539552" y="1124832"/>
            <a:ext cx="8064896" cy="5256496"/>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13" name="Rectangle 12"/>
          <p:cNvSpPr/>
          <p:nvPr/>
        </p:nvSpPr>
        <p:spPr>
          <a:xfrm>
            <a:off x="4716016" y="2600996"/>
            <a:ext cx="1872208" cy="252028"/>
          </a:xfrm>
          <a:prstGeom prst="rect">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90011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1843" t="20882" r="5506" b="19550"/>
          <a:stretch/>
        </p:blipFill>
        <p:spPr bwMode="auto">
          <a:xfrm>
            <a:off x="1115616" y="1124744"/>
            <a:ext cx="6768752" cy="53175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Add </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Autoincrement to </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Primary Key in SSMS</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
        <p:nvSpPr>
          <p:cNvPr id="13" name="Rectangle 12"/>
          <p:cNvSpPr/>
          <p:nvPr/>
        </p:nvSpPr>
        <p:spPr>
          <a:xfrm>
            <a:off x="7092280" y="3861048"/>
            <a:ext cx="648072" cy="454098"/>
          </a:xfrm>
          <a:prstGeom prst="rect">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4275215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rotWithShape="1">
          <a:blip r:embed="rId2"/>
          <a:srcRect r="32436" b="19157"/>
          <a:stretch/>
        </p:blipFill>
        <p:spPr bwMode="auto">
          <a:xfrm>
            <a:off x="539552" y="1052736"/>
            <a:ext cx="8098062" cy="5450285"/>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Add Foreign Key in SSMS (1)</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
        <p:nvSpPr>
          <p:cNvPr id="13" name="Rectangle 12"/>
          <p:cNvSpPr/>
          <p:nvPr/>
        </p:nvSpPr>
        <p:spPr>
          <a:xfrm>
            <a:off x="4355976" y="3651864"/>
            <a:ext cx="1872208" cy="353200"/>
          </a:xfrm>
          <a:prstGeom prst="rect">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570778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rotWithShape="1">
          <a:blip r:embed="rId2"/>
          <a:srcRect r="25108" b="19157"/>
          <a:stretch/>
        </p:blipFill>
        <p:spPr bwMode="auto">
          <a:xfrm>
            <a:off x="539551" y="1268759"/>
            <a:ext cx="8064897" cy="4896545"/>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Add Foreign Key in SSMS (2)</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
        <p:nvSpPr>
          <p:cNvPr id="13" name="Rectangle 12"/>
          <p:cNvSpPr/>
          <p:nvPr/>
        </p:nvSpPr>
        <p:spPr>
          <a:xfrm>
            <a:off x="3275856" y="5517232"/>
            <a:ext cx="987564" cy="432048"/>
          </a:xfrm>
          <a:prstGeom prst="rect">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716588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rotWithShape="1">
          <a:blip r:embed="rId2"/>
          <a:srcRect l="25969" t="14751" r="25647" b="21648"/>
          <a:stretch/>
        </p:blipFill>
        <p:spPr bwMode="auto">
          <a:xfrm>
            <a:off x="539552" y="980729"/>
            <a:ext cx="8064896" cy="5328592"/>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Add Foreign Key in SSMS (3)</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
        <p:nvSpPr>
          <p:cNvPr id="13" name="Rectangle 12"/>
          <p:cNvSpPr/>
          <p:nvPr/>
        </p:nvSpPr>
        <p:spPr>
          <a:xfrm>
            <a:off x="8028384" y="3151331"/>
            <a:ext cx="555516" cy="360040"/>
          </a:xfrm>
          <a:prstGeom prst="rect">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018037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rotWithShape="1">
          <a:blip r:embed="rId2"/>
          <a:srcRect l="30063" t="15468" r="30174" b="22030"/>
          <a:stretch/>
        </p:blipFill>
        <p:spPr bwMode="auto">
          <a:xfrm>
            <a:off x="539552" y="1052736"/>
            <a:ext cx="6237074" cy="5515272"/>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Add Foreign Key in SSMS (4)</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
        <p:nvSpPr>
          <p:cNvPr id="13" name="Rectangle 12"/>
          <p:cNvSpPr/>
          <p:nvPr/>
        </p:nvSpPr>
        <p:spPr>
          <a:xfrm>
            <a:off x="683568" y="2708920"/>
            <a:ext cx="2974521" cy="792088"/>
          </a:xfrm>
          <a:prstGeom prst="rect">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Rectangle 8"/>
          <p:cNvSpPr/>
          <p:nvPr/>
        </p:nvSpPr>
        <p:spPr>
          <a:xfrm>
            <a:off x="3673696" y="3111530"/>
            <a:ext cx="2974521" cy="396044"/>
          </a:xfrm>
          <a:prstGeom prst="rect">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Rectangle 9"/>
          <p:cNvSpPr/>
          <p:nvPr/>
        </p:nvSpPr>
        <p:spPr>
          <a:xfrm>
            <a:off x="683568" y="1916832"/>
            <a:ext cx="1259632" cy="402610"/>
          </a:xfrm>
          <a:prstGeom prst="rect">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Oval 10"/>
          <p:cNvSpPr/>
          <p:nvPr/>
        </p:nvSpPr>
        <p:spPr>
          <a:xfrm>
            <a:off x="1151620" y="3630835"/>
            <a:ext cx="360040" cy="3590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12" name="Oval 11"/>
          <p:cNvSpPr/>
          <p:nvPr/>
        </p:nvSpPr>
        <p:spPr>
          <a:xfrm>
            <a:off x="4067944" y="3645024"/>
            <a:ext cx="360040" cy="3590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14" name="Oval 13"/>
          <p:cNvSpPr/>
          <p:nvPr/>
        </p:nvSpPr>
        <p:spPr>
          <a:xfrm>
            <a:off x="2168331" y="1916832"/>
            <a:ext cx="360040" cy="3590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a:t>
            </a:r>
          </a:p>
        </p:txBody>
      </p:sp>
      <p:sp>
        <p:nvSpPr>
          <p:cNvPr id="3" name="Rectangle 2"/>
          <p:cNvSpPr/>
          <p:nvPr/>
        </p:nvSpPr>
        <p:spPr>
          <a:xfrm>
            <a:off x="6948264" y="1288020"/>
            <a:ext cx="2088232" cy="3139321"/>
          </a:xfrm>
          <a:prstGeom prst="rect">
            <a:avLst/>
          </a:prstGeom>
        </p:spPr>
        <p:txBody>
          <a:bodyPr wrap="square">
            <a:spAutoFit/>
          </a:bodyPr>
          <a:lstStyle/>
          <a:p>
            <a:r>
              <a:rPr lang="ro-RO" dirty="0">
                <a:latin typeface="Calibri Light" pitchFamily="34" charset="0"/>
                <a:cs typeface="Calibri Light" pitchFamily="34" charset="0"/>
              </a:rPr>
              <a:t>1. </a:t>
            </a:r>
            <a:r>
              <a:rPr lang="it-IT" dirty="0">
                <a:latin typeface="Calibri Light" pitchFamily="34" charset="0"/>
                <a:cs typeface="Calibri Light" pitchFamily="34" charset="0"/>
              </a:rPr>
              <a:t>Numele coloanei care va servi drept cheie externă</a:t>
            </a:r>
            <a:endParaRPr lang="ro-RO" dirty="0">
              <a:latin typeface="Calibri Light" pitchFamily="34" charset="0"/>
              <a:cs typeface="Calibri Light" pitchFamily="34" charset="0"/>
            </a:endParaRPr>
          </a:p>
          <a:p>
            <a:endParaRPr lang="ro-RO" dirty="0">
              <a:latin typeface="Calibri Light" pitchFamily="34" charset="0"/>
              <a:cs typeface="Calibri Light" pitchFamily="34" charset="0"/>
            </a:endParaRPr>
          </a:p>
          <a:p>
            <a:r>
              <a:rPr lang="ro-RO" dirty="0">
                <a:latin typeface="Calibri Light" pitchFamily="34" charset="0"/>
                <a:cs typeface="Calibri Light" pitchFamily="34" charset="0"/>
              </a:rPr>
              <a:t>2. Tabelul si cheia lui primara care </a:t>
            </a:r>
            <a:r>
              <a:rPr lang="vi-VN" dirty="0">
                <a:latin typeface="Calibri Light" pitchFamily="34" charset="0"/>
                <a:cs typeface="Calibri Light" pitchFamily="34" charset="0"/>
              </a:rPr>
              <a:t>devine cheie externă în tabelul curent</a:t>
            </a:r>
            <a:endParaRPr lang="ro-RO" dirty="0">
              <a:latin typeface="Calibri Light" pitchFamily="34" charset="0"/>
              <a:cs typeface="Calibri Light" pitchFamily="34" charset="0"/>
            </a:endParaRPr>
          </a:p>
          <a:p>
            <a:endParaRPr lang="ro-RO" dirty="0">
              <a:latin typeface="Calibri Light" pitchFamily="34" charset="0"/>
              <a:cs typeface="Calibri Light" pitchFamily="34" charset="0"/>
            </a:endParaRPr>
          </a:p>
          <a:p>
            <a:r>
              <a:rPr lang="ro-RO" dirty="0">
                <a:latin typeface="Calibri Light" pitchFamily="34" charset="0"/>
                <a:cs typeface="Calibri Light" pitchFamily="34" charset="0"/>
              </a:rPr>
              <a:t>3. Denumirea cheii externe</a:t>
            </a:r>
            <a:endParaRPr lang="en-US" dirty="0">
              <a:latin typeface="Calibri Light" pitchFamily="34" charset="0"/>
              <a:cs typeface="Calibri Light" pitchFamily="34" charset="0"/>
            </a:endParaRPr>
          </a:p>
        </p:txBody>
      </p:sp>
    </p:spTree>
    <p:extLst>
      <p:ext uri="{BB962C8B-B14F-4D97-AF65-F5344CB8AC3E}">
        <p14:creationId xmlns:p14="http://schemas.microsoft.com/office/powerpoint/2010/main" val="1000192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p:nvPr/>
        </p:nvPicPr>
        <p:blipFill rotWithShape="1">
          <a:blip r:embed="rId2"/>
          <a:srcRect r="30605" b="19157"/>
          <a:stretch/>
        </p:blipFill>
        <p:spPr bwMode="auto">
          <a:xfrm>
            <a:off x="539552" y="1196751"/>
            <a:ext cx="8064896" cy="5189827"/>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Add Foreign Key in SSMS (</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5 - result</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
        <p:nvSpPr>
          <p:cNvPr id="13" name="Rectangle 12"/>
          <p:cNvSpPr/>
          <p:nvPr/>
        </p:nvSpPr>
        <p:spPr>
          <a:xfrm>
            <a:off x="899593" y="4653136"/>
            <a:ext cx="2016224" cy="1224136"/>
          </a:xfrm>
          <a:prstGeom prst="rect">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74225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87424"/>
            <a:ext cx="8640960" cy="7246589"/>
          </a:xfrm>
        </p:spPr>
        <p:txBody>
          <a:bodyPr>
            <a:noAutofit/>
          </a:bodyPr>
          <a:lstStyle/>
          <a:p>
            <a:pPr algn="l"/>
            <a:r>
              <a:rPr lang="en-US" sz="3200" dirty="0"/>
              <a:t>                       </a:t>
            </a:r>
            <a:r>
              <a:rPr lang="ro-RO" sz="3200" dirty="0"/>
              <a:t>          </a:t>
            </a:r>
            <a:r>
              <a:rPr lang="en-US" sz="3200" dirty="0"/>
              <a:t> </a:t>
            </a:r>
            <a:r>
              <a:rPr lang="ro-RO" sz="3200" dirty="0"/>
              <a:t>  </a:t>
            </a:r>
            <a:r>
              <a:rPr lang="en-US" sz="3200" noProof="1"/>
              <a:t>Sarcin</a:t>
            </a:r>
            <a:r>
              <a:rPr lang="ro-RO" sz="3200" noProof="1"/>
              <a:t>ă 1</a:t>
            </a:r>
            <a:r>
              <a:rPr lang="en-US" sz="1800" dirty="0"/>
              <a:t>:</a:t>
            </a:r>
            <a:br>
              <a:rPr lang="en-US" sz="1800" dirty="0"/>
            </a:br>
            <a:br>
              <a:rPr lang="ro-RO" sz="900" dirty="0"/>
            </a:br>
            <a:r>
              <a:rPr lang="vi-VN" sz="1800" dirty="0">
                <a:latin typeface="Calibri Light" pitchFamily="34" charset="0"/>
                <a:cs typeface="Calibri Light" pitchFamily="34" charset="0"/>
              </a:rPr>
              <a:t>1) Creează o nouă bază de date numită </a:t>
            </a:r>
            <a:r>
              <a:rPr lang="vi-VN" sz="1800" b="1" dirty="0">
                <a:latin typeface="Calibri" pitchFamily="34" charset="0"/>
                <a:cs typeface="Calibri" pitchFamily="34" charset="0"/>
              </a:rPr>
              <a:t>Biblioteca</a:t>
            </a:r>
            <a:r>
              <a:rPr lang="vi-VN" sz="1800" dirty="0">
                <a:latin typeface="Calibri Light" pitchFamily="34" charset="0"/>
                <a:cs typeface="Calibri Light" pitchFamily="34" charset="0"/>
              </a:rPr>
              <a:t>.</a:t>
            </a:r>
            <a:br>
              <a:rPr lang="vi-VN" sz="1800" dirty="0">
                <a:latin typeface="Calibri Light" pitchFamily="34" charset="0"/>
                <a:cs typeface="Calibri Light" pitchFamily="34" charset="0"/>
              </a:rPr>
            </a:br>
            <a:r>
              <a:rPr lang="vi-VN" sz="1800" dirty="0">
                <a:latin typeface="Calibri Light" pitchFamily="34" charset="0"/>
                <a:cs typeface="Calibri Light" pitchFamily="34" charset="0"/>
              </a:rPr>
              <a:t>În această bază de date, definește următoarele tabele: </a:t>
            </a:r>
            <a:r>
              <a:rPr lang="vi-VN" sz="1800" b="1" dirty="0">
                <a:latin typeface="Calibri" pitchFamily="34" charset="0"/>
                <a:cs typeface="Calibri" pitchFamily="34" charset="0"/>
              </a:rPr>
              <a:t>Autori, Țări, Cărți și Detalii Autori</a:t>
            </a:r>
            <a:r>
              <a:rPr lang="vi-VN" sz="1800" dirty="0">
                <a:latin typeface="Calibri Light" pitchFamily="34" charset="0"/>
                <a:cs typeface="Calibri Light" pitchFamily="34" charset="0"/>
              </a:rPr>
              <a:t>. Relațiile dintre tabele sunt următoarele: un autor aparține unei singure țări, însă o țară poate avea mai mulți autori asociați. De asemenea, o carte poate fi scrisă de mai mulți autori, iar un autor poate contribui la mai multe cărți. Pentru unii autori, sunt disponibile informații suplimentare care vor fi stocate în tabelul Detalii Autori.</a:t>
            </a:r>
            <a:br>
              <a:rPr lang="ro-RO" sz="1800" dirty="0">
                <a:latin typeface="Calibri Light" pitchFamily="34" charset="0"/>
                <a:cs typeface="Calibri Light" pitchFamily="34" charset="0"/>
              </a:rPr>
            </a:br>
            <a:r>
              <a:rPr lang="ro-RO" sz="1800" dirty="0">
                <a:latin typeface="Calibri Light" pitchFamily="34" charset="0"/>
                <a:cs typeface="Calibri Light" pitchFamily="34" charset="0"/>
              </a:rPr>
              <a:t>2) S</a:t>
            </a:r>
            <a:r>
              <a:rPr lang="vi-VN" sz="1800" dirty="0">
                <a:latin typeface="Calibri Light" pitchFamily="34" charset="0"/>
                <a:cs typeface="Calibri Light" pitchFamily="34" charset="0"/>
              </a:rPr>
              <a:t>tructura de bază pentru tabelele menționate</a:t>
            </a:r>
            <a:r>
              <a:rPr lang="ro-RO" sz="1800" dirty="0">
                <a:latin typeface="Calibri Light" pitchFamily="34" charset="0"/>
                <a:cs typeface="Calibri Light" pitchFamily="34" charset="0"/>
              </a:rPr>
              <a:t> este:</a:t>
            </a:r>
            <a:br>
              <a:rPr lang="ro-RO" sz="1800" dirty="0">
                <a:latin typeface="Calibri Light" pitchFamily="34" charset="0"/>
                <a:cs typeface="Calibri Light" pitchFamily="34" charset="0"/>
              </a:rPr>
            </a:br>
            <a:br>
              <a:rPr lang="vi-VN" sz="1100" dirty="0">
                <a:latin typeface="Calibri Light" pitchFamily="34" charset="0"/>
                <a:cs typeface="Calibri Light" pitchFamily="34" charset="0"/>
              </a:rPr>
            </a:br>
            <a:r>
              <a:rPr lang="ro-RO" sz="1800" dirty="0">
                <a:latin typeface="Calibri Light" pitchFamily="34" charset="0"/>
                <a:cs typeface="Calibri Light" pitchFamily="34" charset="0"/>
              </a:rPr>
              <a:t>A</a:t>
            </a:r>
            <a:r>
              <a:rPr lang="vi-VN" sz="1800" dirty="0">
                <a:latin typeface="Calibri Light" pitchFamily="34" charset="0"/>
                <a:cs typeface="Calibri Light" pitchFamily="34" charset="0"/>
              </a:rPr>
              <a:t>) </a:t>
            </a:r>
            <a:r>
              <a:rPr lang="ro-RO" sz="1800" dirty="0">
                <a:latin typeface="Calibri Light" pitchFamily="34" charset="0"/>
                <a:cs typeface="Calibri Light" pitchFamily="34" charset="0"/>
              </a:rPr>
              <a:t>T</a:t>
            </a:r>
            <a:r>
              <a:rPr lang="vi-VN" sz="1800" dirty="0">
                <a:latin typeface="Calibri Light" pitchFamily="34" charset="0"/>
                <a:cs typeface="Calibri Light" pitchFamily="34" charset="0"/>
              </a:rPr>
              <a:t>abelul </a:t>
            </a:r>
            <a:r>
              <a:rPr lang="vi-VN" sz="1800" dirty="0">
                <a:latin typeface="Calibri" pitchFamily="34" charset="0"/>
                <a:cs typeface="Calibri" pitchFamily="34" charset="0"/>
              </a:rPr>
              <a:t>Autori</a:t>
            </a:r>
            <a:r>
              <a:rPr lang="vi-VN" sz="1800" dirty="0">
                <a:latin typeface="Calibri Light" pitchFamily="34" charset="0"/>
                <a:cs typeface="Calibri Light" pitchFamily="34" charset="0"/>
              </a:rPr>
              <a:t> cu următoarele coloane:</a:t>
            </a:r>
            <a:r>
              <a:rPr lang="ro-RO" sz="1800" dirty="0">
                <a:latin typeface="Calibri Light" pitchFamily="34" charset="0"/>
                <a:cs typeface="Calibri Light" pitchFamily="34" charset="0"/>
              </a:rPr>
              <a:t> </a:t>
            </a:r>
            <a:r>
              <a:rPr lang="ro-RO" sz="1800" b="1" dirty="0">
                <a:latin typeface="Calibri" pitchFamily="34" charset="0"/>
                <a:cs typeface="Calibri" pitchFamily="34" charset="0"/>
              </a:rPr>
              <a:t>id, nume, prenume, tara. </a:t>
            </a:r>
            <a:br>
              <a:rPr lang="ro-RO" sz="1800" b="1" dirty="0">
                <a:latin typeface="Calibri" pitchFamily="34" charset="0"/>
                <a:cs typeface="Calibri" pitchFamily="34" charset="0"/>
              </a:rPr>
            </a:br>
            <a:br>
              <a:rPr lang="ro-RO" sz="1100" dirty="0">
                <a:latin typeface="Calibri Light" pitchFamily="34" charset="0"/>
                <a:cs typeface="Calibri Light" pitchFamily="34" charset="0"/>
              </a:rPr>
            </a:br>
            <a:r>
              <a:rPr lang="ro-RO" sz="1800" dirty="0">
                <a:latin typeface="Calibri Light" pitchFamily="34" charset="0"/>
                <a:cs typeface="Calibri Light" pitchFamily="34" charset="0"/>
              </a:rPr>
              <a:t>B</a:t>
            </a:r>
            <a:r>
              <a:rPr lang="vi-VN" sz="1800" dirty="0">
                <a:latin typeface="Calibri Light" pitchFamily="34" charset="0"/>
                <a:cs typeface="Calibri Light" pitchFamily="34" charset="0"/>
              </a:rPr>
              <a:t>) </a:t>
            </a:r>
            <a:r>
              <a:rPr lang="ro-RO" sz="1800" dirty="0">
                <a:latin typeface="Calibri Light" pitchFamily="34" charset="0"/>
                <a:cs typeface="Calibri Light" pitchFamily="34" charset="0"/>
              </a:rPr>
              <a:t>T</a:t>
            </a:r>
            <a:r>
              <a:rPr lang="vi-VN" sz="1800" dirty="0">
                <a:latin typeface="Calibri Light" pitchFamily="34" charset="0"/>
                <a:cs typeface="Calibri Light" pitchFamily="34" charset="0"/>
              </a:rPr>
              <a:t>abelul </a:t>
            </a:r>
            <a:r>
              <a:rPr lang="ro-RO" sz="1800" dirty="0">
                <a:latin typeface="Calibri" pitchFamily="34" charset="0"/>
                <a:cs typeface="Calibri" pitchFamily="34" charset="0"/>
              </a:rPr>
              <a:t>Țări</a:t>
            </a:r>
            <a:r>
              <a:rPr lang="vi-VN" sz="1800" dirty="0">
                <a:latin typeface="Calibri Light" pitchFamily="34" charset="0"/>
                <a:cs typeface="Calibri Light" pitchFamily="34" charset="0"/>
              </a:rPr>
              <a:t> cu următoarele coloane:</a:t>
            </a:r>
            <a:r>
              <a:rPr lang="ro-RO" sz="1800" dirty="0">
                <a:latin typeface="Calibri Light" pitchFamily="34" charset="0"/>
                <a:cs typeface="Calibri Light" pitchFamily="34" charset="0"/>
              </a:rPr>
              <a:t> </a:t>
            </a:r>
            <a:r>
              <a:rPr lang="vi-VN" sz="1800" b="1" dirty="0">
                <a:latin typeface="Calibri" pitchFamily="34" charset="0"/>
                <a:cs typeface="Calibri" pitchFamily="34" charset="0"/>
              </a:rPr>
              <a:t>id,</a:t>
            </a:r>
            <a:r>
              <a:rPr lang="ro-RO" sz="1800" b="1" dirty="0">
                <a:latin typeface="Calibri" pitchFamily="34" charset="0"/>
                <a:cs typeface="Calibri" pitchFamily="34" charset="0"/>
              </a:rPr>
              <a:t> </a:t>
            </a:r>
            <a:r>
              <a:rPr lang="vi-VN" sz="1800" b="1" dirty="0">
                <a:latin typeface="Calibri" pitchFamily="34" charset="0"/>
                <a:cs typeface="Calibri" pitchFamily="34" charset="0"/>
              </a:rPr>
              <a:t>name,</a:t>
            </a:r>
            <a:r>
              <a:rPr lang="ro-RO" sz="1800" b="1" dirty="0">
                <a:latin typeface="Calibri" pitchFamily="34" charset="0"/>
                <a:cs typeface="Calibri" pitchFamily="34" charset="0"/>
              </a:rPr>
              <a:t> </a:t>
            </a:r>
            <a:r>
              <a:rPr lang="vi-VN" sz="1800" b="1" dirty="0">
                <a:latin typeface="Calibri" pitchFamily="34" charset="0"/>
                <a:cs typeface="Calibri" pitchFamily="34" charset="0"/>
              </a:rPr>
              <a:t>continent,</a:t>
            </a:r>
            <a:r>
              <a:rPr lang="ro-RO" sz="1800" b="1" dirty="0">
                <a:latin typeface="Calibri" pitchFamily="34" charset="0"/>
                <a:cs typeface="Calibri" pitchFamily="34" charset="0"/>
              </a:rPr>
              <a:t> </a:t>
            </a:r>
            <a:r>
              <a:rPr lang="vi-VN" sz="1800" b="1" dirty="0">
                <a:latin typeface="Calibri" pitchFamily="34" charset="0"/>
                <a:cs typeface="Calibri" pitchFamily="34" charset="0"/>
              </a:rPr>
              <a:t>surface_area,</a:t>
            </a:r>
            <a:r>
              <a:rPr lang="ro-RO" sz="1800" b="1" dirty="0">
                <a:latin typeface="Calibri" pitchFamily="34" charset="0"/>
                <a:cs typeface="Calibri" pitchFamily="34" charset="0"/>
              </a:rPr>
              <a:t> </a:t>
            </a:r>
            <a:r>
              <a:rPr lang="vi-VN" sz="1800" b="1" dirty="0">
                <a:latin typeface="Calibri" pitchFamily="34" charset="0"/>
                <a:cs typeface="Calibri" pitchFamily="34" charset="0"/>
              </a:rPr>
              <a:t>population,</a:t>
            </a:r>
            <a:r>
              <a:rPr lang="ro-RO" sz="1800" b="1" dirty="0">
                <a:latin typeface="Calibri" pitchFamily="34" charset="0"/>
                <a:cs typeface="Calibri" pitchFamily="34" charset="0"/>
              </a:rPr>
              <a:t> </a:t>
            </a:r>
            <a:r>
              <a:rPr lang="vi-VN" sz="1800" b="1" dirty="0">
                <a:latin typeface="Calibri" pitchFamily="34" charset="0"/>
                <a:cs typeface="Calibri" pitchFamily="34" charset="0"/>
              </a:rPr>
              <a:t>gnp</a:t>
            </a:r>
            <a:br>
              <a:rPr lang="ro-RO" sz="1800" b="1" dirty="0">
                <a:latin typeface="Calibri" pitchFamily="34" charset="0"/>
                <a:cs typeface="Calibri" pitchFamily="34" charset="0"/>
              </a:rPr>
            </a:br>
            <a:br>
              <a:rPr lang="ro-RO" sz="1400" dirty="0">
                <a:latin typeface="Calibri Light" pitchFamily="34" charset="0"/>
                <a:cs typeface="Calibri Light" pitchFamily="34" charset="0"/>
              </a:rPr>
            </a:br>
            <a:r>
              <a:rPr lang="ro-RO" sz="1800" dirty="0">
                <a:latin typeface="Calibri Light" pitchFamily="34" charset="0"/>
                <a:cs typeface="Calibri Light" pitchFamily="34" charset="0"/>
              </a:rPr>
              <a:t>B</a:t>
            </a:r>
            <a:r>
              <a:rPr lang="vi-VN" sz="1800" dirty="0">
                <a:latin typeface="Calibri Light" pitchFamily="34" charset="0"/>
                <a:cs typeface="Calibri Light" pitchFamily="34" charset="0"/>
              </a:rPr>
              <a:t>) </a:t>
            </a:r>
            <a:r>
              <a:rPr lang="ro-RO" sz="1800" dirty="0">
                <a:latin typeface="Calibri Light" pitchFamily="34" charset="0"/>
                <a:cs typeface="Calibri Light" pitchFamily="34" charset="0"/>
              </a:rPr>
              <a:t>T</a:t>
            </a:r>
            <a:r>
              <a:rPr lang="vi-VN" sz="1800" dirty="0">
                <a:latin typeface="Calibri Light" pitchFamily="34" charset="0"/>
                <a:cs typeface="Calibri Light" pitchFamily="34" charset="0"/>
              </a:rPr>
              <a:t>abelul </a:t>
            </a:r>
            <a:r>
              <a:rPr lang="vi-VN" sz="1800" dirty="0">
                <a:latin typeface="Calibri" pitchFamily="34" charset="0"/>
                <a:cs typeface="Calibri" pitchFamily="34" charset="0"/>
              </a:rPr>
              <a:t>Carti</a:t>
            </a:r>
            <a:r>
              <a:rPr lang="vi-VN" sz="1800" dirty="0">
                <a:latin typeface="Calibri Light" pitchFamily="34" charset="0"/>
                <a:cs typeface="Calibri Light" pitchFamily="34" charset="0"/>
              </a:rPr>
              <a:t> cu următoarele coloane:</a:t>
            </a:r>
            <a:r>
              <a:rPr lang="ro-RO" sz="1800" dirty="0">
                <a:latin typeface="Calibri Light" pitchFamily="34" charset="0"/>
                <a:cs typeface="Calibri Light" pitchFamily="34" charset="0"/>
              </a:rPr>
              <a:t> </a:t>
            </a:r>
            <a:r>
              <a:rPr lang="vi-VN" sz="1800" b="1" dirty="0">
                <a:latin typeface="Calibri" pitchFamily="34" charset="0"/>
                <a:cs typeface="Calibri" pitchFamily="34" charset="0"/>
              </a:rPr>
              <a:t>id,</a:t>
            </a:r>
            <a:r>
              <a:rPr lang="ro-RO" sz="1800" b="1" dirty="0">
                <a:latin typeface="Calibri" pitchFamily="34" charset="0"/>
                <a:cs typeface="Calibri" pitchFamily="34" charset="0"/>
              </a:rPr>
              <a:t> </a:t>
            </a:r>
            <a:r>
              <a:rPr lang="vi-VN" sz="1800" b="1" dirty="0">
                <a:latin typeface="Calibri" pitchFamily="34" charset="0"/>
                <a:cs typeface="Calibri" pitchFamily="34" charset="0"/>
              </a:rPr>
              <a:t>title,</a:t>
            </a:r>
            <a:r>
              <a:rPr lang="ro-RO" sz="1800" b="1" dirty="0">
                <a:latin typeface="Calibri" pitchFamily="34" charset="0"/>
                <a:cs typeface="Calibri" pitchFamily="34" charset="0"/>
              </a:rPr>
              <a:t> </a:t>
            </a:r>
            <a:r>
              <a:rPr lang="vi-VN" sz="1800" b="1" dirty="0">
                <a:latin typeface="Calibri" pitchFamily="34" charset="0"/>
                <a:cs typeface="Calibri" pitchFamily="34" charset="0"/>
              </a:rPr>
              <a:t>year,</a:t>
            </a:r>
            <a:r>
              <a:rPr lang="ro-RO" sz="1800" b="1" dirty="0">
                <a:latin typeface="Calibri" pitchFamily="34" charset="0"/>
                <a:cs typeface="Calibri" pitchFamily="34" charset="0"/>
              </a:rPr>
              <a:t> </a:t>
            </a:r>
            <a:r>
              <a:rPr lang="vi-VN" sz="1800" b="1" dirty="0">
                <a:latin typeface="Calibri" pitchFamily="34" charset="0"/>
                <a:cs typeface="Calibri" pitchFamily="34" charset="0"/>
              </a:rPr>
              <a:t>price</a:t>
            </a:r>
            <a:r>
              <a:rPr lang="ro-RO" sz="1800" b="1" dirty="0">
                <a:latin typeface="Calibri" pitchFamily="34" charset="0"/>
                <a:cs typeface="Calibri" pitchFamily="34" charset="0"/>
              </a:rPr>
              <a:t>. </a:t>
            </a:r>
            <a:r>
              <a:rPr lang="vi-VN" sz="1800" dirty="0">
                <a:latin typeface="Calibri Light" pitchFamily="34" charset="0"/>
                <a:cs typeface="Calibri Light" pitchFamily="34" charset="0"/>
              </a:rPr>
              <a:t>Introdu cărți</a:t>
            </a:r>
            <a:r>
              <a:rPr lang="ro-RO" sz="1800" dirty="0">
                <a:latin typeface="Calibri Light" pitchFamily="34" charset="0"/>
                <a:cs typeface="Calibri Light" pitchFamily="34" charset="0"/>
              </a:rPr>
              <a:t>le</a:t>
            </a:r>
            <a:r>
              <a:rPr lang="vi-VN" sz="1800" dirty="0">
                <a:latin typeface="Calibri Light" pitchFamily="34" charset="0"/>
                <a:cs typeface="Calibri Light" pitchFamily="34" charset="0"/>
              </a:rPr>
              <a:t>:</a:t>
            </a:r>
            <a:br>
              <a:rPr lang="en-US" sz="1400" dirty="0">
                <a:latin typeface="Calibri Light" pitchFamily="34" charset="0"/>
                <a:cs typeface="Calibri Light" pitchFamily="34" charset="0"/>
              </a:rPr>
            </a:br>
            <a:br>
              <a:rPr lang="ro-RO" sz="1400" dirty="0">
                <a:latin typeface="Calibri Light" pitchFamily="34" charset="0"/>
                <a:cs typeface="Calibri Light" pitchFamily="34" charset="0"/>
              </a:rPr>
            </a:br>
            <a:br>
              <a:rPr lang="ro-RO" sz="1400" dirty="0">
                <a:latin typeface="Calibri Light" pitchFamily="34" charset="0"/>
                <a:cs typeface="Calibri Light" pitchFamily="34" charset="0"/>
              </a:rPr>
            </a:br>
            <a:br>
              <a:rPr lang="ro-RO" sz="1400" dirty="0">
                <a:latin typeface="Calibri Light" pitchFamily="34" charset="0"/>
                <a:cs typeface="Calibri Light" pitchFamily="34" charset="0"/>
              </a:rPr>
            </a:br>
            <a:br>
              <a:rPr lang="ro-RO" sz="1400" dirty="0">
                <a:latin typeface="Calibri Light" pitchFamily="34" charset="0"/>
                <a:cs typeface="Calibri Light" pitchFamily="34" charset="0"/>
              </a:rPr>
            </a:br>
            <a:br>
              <a:rPr lang="ro-RO" sz="1400" dirty="0">
                <a:latin typeface="Calibri Light" pitchFamily="34" charset="0"/>
                <a:cs typeface="Calibri Light" pitchFamily="34" charset="0"/>
              </a:rPr>
            </a:br>
            <a:br>
              <a:rPr lang="ro-RO" sz="1400" dirty="0">
                <a:latin typeface="Calibri Light" pitchFamily="34" charset="0"/>
                <a:cs typeface="Calibri Light" pitchFamily="34" charset="0"/>
              </a:rPr>
            </a:br>
            <a:endParaRPr lang="vi-VN" sz="1800" dirty="0">
              <a:latin typeface="Calibri" pitchFamily="34" charset="0"/>
              <a:cs typeface="Calibri" pitchFamily="34" charset="0"/>
            </a:endParaRPr>
          </a:p>
        </p:txBody>
      </p:sp>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912" t="48784" r="30471" b="31608"/>
          <a:stretch/>
        </p:blipFill>
        <p:spPr bwMode="auto">
          <a:xfrm>
            <a:off x="251520" y="4581128"/>
            <a:ext cx="8339102"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2482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Valori unice &amp; Primary key:</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
        <p:nvSpPr>
          <p:cNvPr id="3" name="Rectangle 2"/>
          <p:cNvSpPr/>
          <p:nvPr/>
        </p:nvSpPr>
        <p:spPr>
          <a:xfrm>
            <a:off x="539552" y="4725144"/>
            <a:ext cx="8208912" cy="1061829"/>
          </a:xfrm>
          <a:prstGeom prst="rect">
            <a:avLst/>
          </a:prstGeom>
        </p:spPr>
        <p:txBody>
          <a:bodyPr wrap="square">
            <a:spAutoFit/>
          </a:bodyPr>
          <a:lstStyle/>
          <a:p>
            <a:pPr algn="just"/>
            <a:r>
              <a:rPr lang="vi-VN" sz="2100" dirty="0">
                <a:latin typeface="Calibri Light" pitchFamily="34" charset="0"/>
                <a:cs typeface="Calibri Light" pitchFamily="34" charset="0"/>
              </a:rPr>
              <a:t>Pentru a identifica în mod sigur o înregistrare într-un tabel, trebuie să găsim atributele sale </a:t>
            </a:r>
            <a:r>
              <a:rPr lang="vi-VN" sz="2100" b="1" dirty="0">
                <a:effectLst>
                  <a:outerShdw blurRad="38100" dist="38100" dir="2700000" algn="tl">
                    <a:srgbClr val="000000">
                      <a:alpha val="43137"/>
                    </a:srgbClr>
                  </a:outerShdw>
                </a:effectLst>
                <a:latin typeface="Calibri Light" pitchFamily="34" charset="0"/>
                <a:cs typeface="Calibri Light" pitchFamily="34" charset="0"/>
              </a:rPr>
              <a:t>unice</a:t>
            </a:r>
            <a:r>
              <a:rPr lang="vi-VN" sz="2100" dirty="0">
                <a:latin typeface="Calibri Light" pitchFamily="34" charset="0"/>
                <a:cs typeface="Calibri Light" pitchFamily="34" charset="0"/>
              </a:rPr>
              <a:t>, care nu se repetă în alte rânduri. Coloana care conține aceste valori unice este, de obicei, stabilită ca cheie primară.</a:t>
            </a:r>
            <a:endParaRPr lang="en-US" sz="2100" dirty="0">
              <a:latin typeface="Calibri Light" pitchFamily="34" charset="0"/>
              <a:cs typeface="Calibri Light" pitchFamily="34" charset="0"/>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398" t="35356" r="29426" b="16854"/>
          <a:stretch/>
        </p:blipFill>
        <p:spPr bwMode="auto">
          <a:xfrm>
            <a:off x="1763688" y="1268760"/>
            <a:ext cx="5142058" cy="3277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076056" y="2799766"/>
            <a:ext cx="432048" cy="215444"/>
          </a:xfrm>
          <a:prstGeom prst="rect">
            <a:avLst/>
          </a:prstGeom>
          <a:solidFill>
            <a:schemeClr val="bg1"/>
          </a:solidFill>
        </p:spPr>
        <p:txBody>
          <a:bodyPr wrap="square" lIns="0" tIns="0" rIns="0" bIns="0" rtlCol="0">
            <a:spAutoFit/>
          </a:bodyPr>
          <a:lstStyle/>
          <a:p>
            <a:r>
              <a:rPr lang="ro-RO" sz="1400" b="1" dirty="0">
                <a:solidFill>
                  <a:schemeClr val="tx1">
                    <a:lumMod val="75000"/>
                    <a:lumOff val="25000"/>
                  </a:schemeClr>
                </a:solidFill>
              </a:rPr>
              <a:t>100</a:t>
            </a:r>
            <a:endParaRPr lang="en-US" sz="1400" b="1" dirty="0">
              <a:solidFill>
                <a:schemeClr val="tx1">
                  <a:lumMod val="75000"/>
                  <a:lumOff val="25000"/>
                </a:schemeClr>
              </a:solidFill>
            </a:endParaRPr>
          </a:p>
        </p:txBody>
      </p:sp>
      <p:sp>
        <p:nvSpPr>
          <p:cNvPr id="8" name="TextBox 7"/>
          <p:cNvSpPr txBox="1"/>
          <p:nvPr/>
        </p:nvSpPr>
        <p:spPr>
          <a:xfrm>
            <a:off x="5076056" y="3068960"/>
            <a:ext cx="432048" cy="215444"/>
          </a:xfrm>
          <a:prstGeom prst="rect">
            <a:avLst/>
          </a:prstGeom>
          <a:solidFill>
            <a:schemeClr val="bg1"/>
          </a:solidFill>
        </p:spPr>
        <p:txBody>
          <a:bodyPr wrap="square" lIns="0" tIns="0" rIns="0" bIns="0" rtlCol="0">
            <a:spAutoFit/>
          </a:bodyPr>
          <a:lstStyle/>
          <a:p>
            <a:r>
              <a:rPr lang="ro-RO" sz="1400" b="1" dirty="0">
                <a:solidFill>
                  <a:schemeClr val="tx1">
                    <a:lumMod val="75000"/>
                    <a:lumOff val="25000"/>
                  </a:schemeClr>
                </a:solidFill>
              </a:rPr>
              <a:t>200</a:t>
            </a:r>
            <a:endParaRPr lang="en-US" sz="1400" b="1" dirty="0">
              <a:solidFill>
                <a:schemeClr val="tx1">
                  <a:lumMod val="75000"/>
                  <a:lumOff val="25000"/>
                </a:schemeClr>
              </a:solidFill>
            </a:endParaRPr>
          </a:p>
        </p:txBody>
      </p:sp>
      <p:sp>
        <p:nvSpPr>
          <p:cNvPr id="9" name="TextBox 8"/>
          <p:cNvSpPr txBox="1"/>
          <p:nvPr/>
        </p:nvSpPr>
        <p:spPr>
          <a:xfrm>
            <a:off x="5086328" y="3409032"/>
            <a:ext cx="432048" cy="215444"/>
          </a:xfrm>
          <a:prstGeom prst="rect">
            <a:avLst/>
          </a:prstGeom>
          <a:solidFill>
            <a:schemeClr val="bg1"/>
          </a:solidFill>
        </p:spPr>
        <p:txBody>
          <a:bodyPr wrap="square" lIns="0" tIns="0" rIns="0" bIns="0" rtlCol="0">
            <a:spAutoFit/>
          </a:bodyPr>
          <a:lstStyle/>
          <a:p>
            <a:r>
              <a:rPr lang="ro-RO" sz="1400" b="1" dirty="0">
                <a:solidFill>
                  <a:schemeClr val="tx1">
                    <a:lumMod val="75000"/>
                    <a:lumOff val="25000"/>
                  </a:schemeClr>
                </a:solidFill>
              </a:rPr>
              <a:t>300</a:t>
            </a:r>
            <a:endParaRPr lang="en-US" sz="1400" b="1" dirty="0">
              <a:solidFill>
                <a:schemeClr val="tx1">
                  <a:lumMod val="75000"/>
                  <a:lumOff val="25000"/>
                </a:schemeClr>
              </a:solidFill>
            </a:endParaRPr>
          </a:p>
        </p:txBody>
      </p:sp>
      <p:sp>
        <p:nvSpPr>
          <p:cNvPr id="10" name="TextBox 9"/>
          <p:cNvSpPr txBox="1"/>
          <p:nvPr/>
        </p:nvSpPr>
        <p:spPr>
          <a:xfrm>
            <a:off x="5076056" y="3717612"/>
            <a:ext cx="432048" cy="215444"/>
          </a:xfrm>
          <a:prstGeom prst="rect">
            <a:avLst/>
          </a:prstGeom>
          <a:solidFill>
            <a:schemeClr val="bg1"/>
          </a:solidFill>
        </p:spPr>
        <p:txBody>
          <a:bodyPr wrap="square" lIns="0" tIns="0" rIns="0" bIns="0" rtlCol="0">
            <a:spAutoFit/>
          </a:bodyPr>
          <a:lstStyle/>
          <a:p>
            <a:r>
              <a:rPr lang="ro-RO" sz="1400" b="1" dirty="0">
                <a:solidFill>
                  <a:schemeClr val="tx1">
                    <a:lumMod val="75000"/>
                    <a:lumOff val="25000"/>
                  </a:schemeClr>
                </a:solidFill>
              </a:rPr>
              <a:t>100</a:t>
            </a:r>
            <a:endParaRPr lang="en-US" sz="1400" b="1" dirty="0">
              <a:solidFill>
                <a:schemeClr val="tx1">
                  <a:lumMod val="75000"/>
                  <a:lumOff val="25000"/>
                </a:schemeClr>
              </a:solidFill>
            </a:endParaRPr>
          </a:p>
        </p:txBody>
      </p:sp>
      <p:sp>
        <p:nvSpPr>
          <p:cNvPr id="11" name="TextBox 10"/>
          <p:cNvSpPr txBox="1"/>
          <p:nvPr/>
        </p:nvSpPr>
        <p:spPr>
          <a:xfrm>
            <a:off x="5076056" y="4005644"/>
            <a:ext cx="432048" cy="215444"/>
          </a:xfrm>
          <a:prstGeom prst="rect">
            <a:avLst/>
          </a:prstGeom>
          <a:solidFill>
            <a:schemeClr val="bg1"/>
          </a:solidFill>
        </p:spPr>
        <p:txBody>
          <a:bodyPr wrap="square" lIns="0" tIns="0" rIns="0" bIns="0" rtlCol="0">
            <a:spAutoFit/>
          </a:bodyPr>
          <a:lstStyle/>
          <a:p>
            <a:r>
              <a:rPr lang="ro-RO" sz="1400" b="1" dirty="0">
                <a:solidFill>
                  <a:schemeClr val="tx1">
                    <a:lumMod val="75000"/>
                    <a:lumOff val="25000"/>
                  </a:schemeClr>
                </a:solidFill>
              </a:rPr>
              <a:t>100</a:t>
            </a:r>
            <a:endParaRPr lang="en-US" sz="1400" b="1" dirty="0">
              <a:solidFill>
                <a:schemeClr val="tx1">
                  <a:lumMod val="75000"/>
                  <a:lumOff val="25000"/>
                </a:schemeClr>
              </a:solidFill>
            </a:endParaRPr>
          </a:p>
        </p:txBody>
      </p:sp>
      <p:sp>
        <p:nvSpPr>
          <p:cNvPr id="12" name="Rectangle 11"/>
          <p:cNvSpPr/>
          <p:nvPr/>
        </p:nvSpPr>
        <p:spPr>
          <a:xfrm>
            <a:off x="539552" y="5858688"/>
            <a:ext cx="8208912" cy="738664"/>
          </a:xfrm>
          <a:prstGeom prst="rect">
            <a:avLst/>
          </a:prstGeom>
        </p:spPr>
        <p:txBody>
          <a:bodyPr wrap="square">
            <a:spAutoFit/>
          </a:bodyPr>
          <a:lstStyle/>
          <a:p>
            <a:r>
              <a:rPr lang="ro-RO" sz="2100" dirty="0">
                <a:latin typeface="Calibri Light" pitchFamily="34" charset="0"/>
                <a:cs typeface="Calibri Light" pitchFamily="34" charset="0"/>
              </a:rPr>
              <a:t>O </a:t>
            </a:r>
            <a:r>
              <a:rPr lang="ro-RO" sz="2100" b="1" dirty="0">
                <a:effectLst>
                  <a:outerShdw blurRad="38100" dist="38100" dir="2700000" algn="tl">
                    <a:srgbClr val="000000">
                      <a:alpha val="43137"/>
                    </a:srgbClr>
                  </a:outerShdw>
                </a:effectLst>
                <a:latin typeface="Calibri Light" pitchFamily="34" charset="0"/>
                <a:cs typeface="Calibri Light" pitchFamily="34" charset="0"/>
              </a:rPr>
              <a:t>cheie primară  </a:t>
            </a:r>
            <a:r>
              <a:rPr lang="ro-RO" sz="2100" dirty="0">
                <a:latin typeface="Calibri Light" pitchFamily="34" charset="0"/>
                <a:cs typeface="Calibri Light" pitchFamily="34" charset="0"/>
              </a:rPr>
              <a:t>este o </a:t>
            </a:r>
            <a:r>
              <a:rPr lang="fr-FR" sz="2100" dirty="0">
                <a:latin typeface="Calibri Light" pitchFamily="34" charset="0"/>
                <a:cs typeface="Calibri Light" pitchFamily="34" charset="0"/>
              </a:rPr>
              <a:t>coloană</a:t>
            </a:r>
            <a:r>
              <a:rPr lang="ro-RO" sz="2100" dirty="0">
                <a:latin typeface="Calibri Light" pitchFamily="34" charset="0"/>
                <a:cs typeface="Calibri Light" pitchFamily="34" charset="0"/>
              </a:rPr>
              <a:t> </a:t>
            </a:r>
            <a:r>
              <a:rPr lang="fr-FR" sz="2100" dirty="0">
                <a:latin typeface="Calibri Light" pitchFamily="34" charset="0"/>
                <a:cs typeface="Calibri Light" pitchFamily="34" charset="0"/>
              </a:rPr>
              <a:t>sau un set de coloane</a:t>
            </a:r>
            <a:r>
              <a:rPr lang="ro-RO" sz="2100" dirty="0">
                <a:latin typeface="Calibri Light" pitchFamily="34" charset="0"/>
                <a:cs typeface="Calibri Light" pitchFamily="34" charset="0"/>
              </a:rPr>
              <a:t> dintr-un </a:t>
            </a:r>
            <a:r>
              <a:rPr lang="vi-VN" sz="2100" dirty="0">
                <a:latin typeface="Calibri Light" pitchFamily="34" charset="0"/>
                <a:cs typeface="Calibri Light" pitchFamily="34" charset="0"/>
              </a:rPr>
              <a:t>tabel care identifică în mod unic fiecare rând (înregistrare) din acel tabel.</a:t>
            </a:r>
            <a:endParaRPr lang="en-US" sz="2100" dirty="0">
              <a:latin typeface="Calibri Light" pitchFamily="34" charset="0"/>
              <a:cs typeface="Calibri Light" pitchFamily="34" charset="0"/>
            </a:endParaRPr>
          </a:p>
        </p:txBody>
      </p:sp>
    </p:spTree>
    <p:extLst>
      <p:ext uri="{BB962C8B-B14F-4D97-AF65-F5344CB8AC3E}">
        <p14:creationId xmlns:p14="http://schemas.microsoft.com/office/powerpoint/2010/main" val="3531433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Introduc</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ere</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 în SQL:</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
        <p:nvSpPr>
          <p:cNvPr id="4" name="Rectangle 3"/>
          <p:cNvSpPr/>
          <p:nvPr/>
        </p:nvSpPr>
        <p:spPr>
          <a:xfrm>
            <a:off x="539552" y="3068960"/>
            <a:ext cx="8217296" cy="1708160"/>
          </a:xfrm>
          <a:prstGeom prst="rect">
            <a:avLst/>
          </a:prstGeom>
        </p:spPr>
        <p:txBody>
          <a:bodyPr wrap="square">
            <a:spAutoFit/>
          </a:bodyPr>
          <a:lstStyle/>
          <a:p>
            <a:r>
              <a:rPr lang="vi-VN" sz="2100" dirty="0">
                <a:latin typeface="Calibri Light" pitchFamily="34" charset="0"/>
                <a:cs typeface="Calibri Light" pitchFamily="34" charset="0"/>
              </a:rPr>
              <a:t>• SQL este un limbaj standardizat, coordonat de </a:t>
            </a:r>
            <a:r>
              <a:rPr lang="vi-VN" sz="2100" b="1" dirty="0">
                <a:latin typeface="Calibri" pitchFamily="34" charset="0"/>
                <a:cs typeface="Calibri" pitchFamily="34" charset="0"/>
              </a:rPr>
              <a:t>ANSI</a:t>
            </a:r>
            <a:r>
              <a:rPr lang="vi-VN" sz="2100" dirty="0">
                <a:latin typeface="Calibri Light" pitchFamily="34" charset="0"/>
                <a:cs typeface="Calibri Light" pitchFamily="34" charset="0"/>
              </a:rPr>
              <a:t> (American National Standards Institute) pentru a asigura compatibilitatea între diverse sisteme. Deși există variații precum </a:t>
            </a:r>
            <a:r>
              <a:rPr lang="vi-VN" sz="2100" b="1" dirty="0">
                <a:latin typeface="Calibri Light" pitchFamily="34" charset="0"/>
                <a:cs typeface="Calibri Light" pitchFamily="34" charset="0"/>
              </a:rPr>
              <a:t>PL-SQL</a:t>
            </a:r>
            <a:r>
              <a:rPr lang="vi-VN" sz="2100" dirty="0">
                <a:latin typeface="Calibri Light" pitchFamily="34" charset="0"/>
                <a:cs typeface="Calibri Light" pitchFamily="34" charset="0"/>
              </a:rPr>
              <a:t> în Oracle sau </a:t>
            </a:r>
            <a:r>
              <a:rPr lang="vi-VN" sz="2100" b="1" dirty="0">
                <a:latin typeface="Calibri Light" pitchFamily="34" charset="0"/>
                <a:cs typeface="Calibri Light" pitchFamily="34" charset="0"/>
              </a:rPr>
              <a:t>T-SQL</a:t>
            </a:r>
            <a:r>
              <a:rPr lang="vi-VN" sz="2100" dirty="0">
                <a:latin typeface="Calibri Light" pitchFamily="34" charset="0"/>
                <a:cs typeface="Calibri Light" pitchFamily="34" charset="0"/>
              </a:rPr>
              <a:t> în Microsoft SQL Server, elementele esențiale ale SQL rămân neschimbate datorită acestei standardizări.</a:t>
            </a:r>
            <a:endParaRPr lang="ro-RO" sz="2100" dirty="0">
              <a:latin typeface="Calibri Light" pitchFamily="34" charset="0"/>
              <a:cs typeface="Calibri Light" pitchFamily="34" charset="0"/>
            </a:endParaRPr>
          </a:p>
        </p:txBody>
      </p:sp>
      <p:sp>
        <p:nvSpPr>
          <p:cNvPr id="12" name="Rectangle 11"/>
          <p:cNvSpPr/>
          <p:nvPr/>
        </p:nvSpPr>
        <p:spPr>
          <a:xfrm>
            <a:off x="578136" y="5480358"/>
            <a:ext cx="8178712" cy="1061829"/>
          </a:xfrm>
          <a:prstGeom prst="rect">
            <a:avLst/>
          </a:prstGeom>
        </p:spPr>
        <p:txBody>
          <a:bodyPr wrap="square">
            <a:spAutoFit/>
          </a:bodyPr>
          <a:lstStyle/>
          <a:p>
            <a:r>
              <a:rPr lang="vi-VN" sz="2100" dirty="0">
                <a:latin typeface="Calibri Light" pitchFamily="34" charset="0"/>
                <a:cs typeface="Calibri Light" pitchFamily="34" charset="0"/>
              </a:rPr>
              <a:t>• SQL este un limbaj declarativ, ceea ce înseamnă că utilizatorii descriu ce rezultat doresc, iar sistemul de gestionare a bazelor de date (SGBD) decide cea mai eficientă modalitate de a obține acel rezultat.</a:t>
            </a:r>
            <a:endParaRPr lang="en-US" sz="2100" dirty="0">
              <a:latin typeface="Calibri Light" pitchFamily="34" charset="0"/>
              <a:cs typeface="Calibri Light" pitchFamily="34" charset="0"/>
            </a:endParaRPr>
          </a:p>
        </p:txBody>
      </p:sp>
      <p:sp>
        <p:nvSpPr>
          <p:cNvPr id="13" name="Title 6"/>
          <p:cNvSpPr txBox="1">
            <a:spLocks/>
          </p:cNvSpPr>
          <p:nvPr/>
        </p:nvSpPr>
        <p:spPr>
          <a:xfrm>
            <a:off x="555010" y="2420888"/>
            <a:ext cx="6534904" cy="576064"/>
          </a:xfrm>
          <a:prstGeom prst="rect">
            <a:avLst/>
          </a:prstGeom>
          <a:solidFill>
            <a:schemeClr val="bg1">
              <a:lumMod val="9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o-RO" sz="3200" dirty="0">
                <a:latin typeface="Calibri" pitchFamily="34" charset="0"/>
                <a:ea typeface="+mn-ea"/>
                <a:cs typeface="Calibri" pitchFamily="34" charset="0"/>
              </a:rPr>
              <a:t>1) SQL – limbaj standardizat</a:t>
            </a:r>
            <a:endParaRPr lang="en-US" sz="3200" dirty="0">
              <a:latin typeface="Calibri" pitchFamily="34" charset="0"/>
              <a:ea typeface="+mn-ea"/>
              <a:cs typeface="Calibri" pitchFamily="34" charset="0"/>
            </a:endParaRPr>
          </a:p>
        </p:txBody>
      </p:sp>
      <p:sp>
        <p:nvSpPr>
          <p:cNvPr id="14" name="Title 6"/>
          <p:cNvSpPr txBox="1">
            <a:spLocks/>
          </p:cNvSpPr>
          <p:nvPr/>
        </p:nvSpPr>
        <p:spPr>
          <a:xfrm>
            <a:off x="578136" y="4904294"/>
            <a:ext cx="6534904" cy="576064"/>
          </a:xfrm>
          <a:prstGeom prst="rect">
            <a:avLst/>
          </a:prstGeom>
          <a:solidFill>
            <a:schemeClr val="bg1">
              <a:lumMod val="9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o-RO" sz="3200" dirty="0">
                <a:latin typeface="Calibri" pitchFamily="34" charset="0"/>
                <a:ea typeface="+mn-ea"/>
                <a:cs typeface="Calibri" pitchFamily="34" charset="0"/>
              </a:rPr>
              <a:t>2) SQL – limbaj declarativ</a:t>
            </a:r>
            <a:endParaRPr lang="en-US" sz="3200" dirty="0">
              <a:latin typeface="Calibri" pitchFamily="34" charset="0"/>
              <a:ea typeface="+mn-ea"/>
              <a:cs typeface="Calibri" pitchFamily="34" charset="0"/>
            </a:endParaRPr>
          </a:p>
        </p:txBody>
      </p:sp>
      <p:sp>
        <p:nvSpPr>
          <p:cNvPr id="3" name="Rectangle 2"/>
          <p:cNvSpPr/>
          <p:nvPr/>
        </p:nvSpPr>
        <p:spPr>
          <a:xfrm>
            <a:off x="539552" y="966500"/>
            <a:ext cx="8217296" cy="1415772"/>
          </a:xfrm>
          <a:prstGeom prst="rect">
            <a:avLst/>
          </a:prstGeom>
        </p:spPr>
        <p:txBody>
          <a:bodyPr wrap="square">
            <a:spAutoFit/>
          </a:bodyPr>
          <a:lstStyle/>
          <a:p>
            <a:r>
              <a:rPr lang="en-US" sz="2300" b="1" dirty="0">
                <a:solidFill>
                  <a:srgbClr val="00B0F0"/>
                </a:solidFill>
                <a:latin typeface="Calibri" pitchFamily="34" charset="0"/>
                <a:cs typeface="Calibri" pitchFamily="34" charset="0"/>
              </a:rPr>
              <a:t>SQL (Structured Query Language) </a:t>
            </a:r>
            <a:r>
              <a:rPr lang="en-US" sz="2100" dirty="0">
                <a:latin typeface="Calibri Light" pitchFamily="34" charset="0"/>
                <a:cs typeface="Calibri Light" pitchFamily="34" charset="0"/>
              </a:rPr>
              <a:t>= </a:t>
            </a:r>
            <a:r>
              <a:rPr lang="en-US" sz="2100" dirty="0">
                <a:effectLst>
                  <a:outerShdw blurRad="38100" dist="38100" dir="2700000" algn="tl">
                    <a:srgbClr val="000000">
                      <a:alpha val="43137"/>
                    </a:srgbClr>
                  </a:outerShdw>
                </a:effectLst>
                <a:latin typeface="Calibri Light" pitchFamily="34" charset="0"/>
                <a:cs typeface="Calibri Light" pitchFamily="34" charset="0"/>
              </a:rPr>
              <a:t>Limbaj Structurat de Interogare </a:t>
            </a:r>
            <a:r>
              <a:rPr lang="en-US" sz="2100" dirty="0">
                <a:latin typeface="Calibri Light" pitchFamily="34" charset="0"/>
                <a:cs typeface="Calibri Light" pitchFamily="34" charset="0"/>
              </a:rPr>
              <a:t>specializat </a:t>
            </a:r>
            <a:r>
              <a:rPr lang="ro-RO" sz="2100" dirty="0">
                <a:latin typeface="Calibri Light" pitchFamily="34" charset="0"/>
                <a:cs typeface="Calibri Light" pitchFamily="34" charset="0"/>
              </a:rPr>
              <a:t>în </a:t>
            </a:r>
            <a:r>
              <a:rPr lang="en-US" sz="2100" dirty="0">
                <a:latin typeface="Calibri Light" pitchFamily="34" charset="0"/>
                <a:cs typeface="Calibri Light" pitchFamily="34" charset="0"/>
              </a:rPr>
              <a:t>gestionarea bazelor de date relaționale</a:t>
            </a:r>
            <a:r>
              <a:rPr lang="ro-RO" sz="2100" dirty="0">
                <a:latin typeface="Calibri Light" pitchFamily="34" charset="0"/>
                <a:cs typeface="Calibri Light" pitchFamily="34" charset="0"/>
              </a:rPr>
              <a:t> (RDBMS)</a:t>
            </a:r>
            <a:r>
              <a:rPr lang="en-US" sz="2100" dirty="0">
                <a:latin typeface="Calibri Light" pitchFamily="34" charset="0"/>
                <a:cs typeface="Calibri Light" pitchFamily="34" charset="0"/>
              </a:rPr>
              <a:t>, permițând interogarea, inserarea, actualizarea și ștergerea datelor, precum și definirea structurii bazei și controlul accesului.</a:t>
            </a:r>
          </a:p>
        </p:txBody>
      </p:sp>
    </p:spTree>
    <p:extLst>
      <p:ext uri="{BB962C8B-B14F-4D97-AF65-F5344CB8AC3E}">
        <p14:creationId xmlns:p14="http://schemas.microsoft.com/office/powerpoint/2010/main" val="376679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Exemplu Tabel Cărți:</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
        <p:nvSpPr>
          <p:cNvPr id="3" name="Rectangle 2"/>
          <p:cNvSpPr/>
          <p:nvPr/>
        </p:nvSpPr>
        <p:spPr>
          <a:xfrm>
            <a:off x="425736" y="5389766"/>
            <a:ext cx="8352928" cy="415498"/>
          </a:xfrm>
          <a:prstGeom prst="rect">
            <a:avLst/>
          </a:prstGeom>
        </p:spPr>
        <p:txBody>
          <a:bodyPr wrap="square">
            <a:spAutoFit/>
          </a:bodyPr>
          <a:lstStyle/>
          <a:p>
            <a:pPr algn="ctr"/>
            <a:r>
              <a:rPr lang="ro-RO" sz="2100" dirty="0">
                <a:latin typeface="Calibri" pitchFamily="34" charset="0"/>
                <a:cs typeface="Calibri" pitchFamily="34" charset="0"/>
              </a:rPr>
              <a:t># </a:t>
            </a:r>
            <a:r>
              <a:rPr lang="fr-FR" sz="2100" dirty="0">
                <a:latin typeface="Calibri" pitchFamily="34" charset="0"/>
                <a:cs typeface="Calibri" pitchFamily="34" charset="0"/>
              </a:rPr>
              <a:t>Ce cărți costă mai mult de 40 USD</a:t>
            </a:r>
            <a:r>
              <a:rPr lang="ro-RO" sz="2100" dirty="0">
                <a:latin typeface="Calibri" pitchFamily="34" charset="0"/>
                <a:cs typeface="Calibri" pitchFamily="34" charset="0"/>
              </a:rPr>
              <a:t> </a:t>
            </a:r>
            <a:r>
              <a:rPr lang="fr-FR" sz="2100" dirty="0">
                <a:latin typeface="Calibri" pitchFamily="34" charset="0"/>
                <a:cs typeface="Calibri" pitchFamily="34" charset="0"/>
              </a:rPr>
              <a:t>?</a:t>
            </a:r>
            <a:r>
              <a:rPr lang="ro-RO" sz="2100" dirty="0">
                <a:latin typeface="Calibri" pitchFamily="34" charset="0"/>
                <a:cs typeface="Calibri" pitchFamily="34" charset="0"/>
              </a:rPr>
              <a:t>??</a:t>
            </a:r>
            <a:endParaRPr lang="en-US" sz="2100" dirty="0">
              <a:latin typeface="Calibri" pitchFamily="34" charset="0"/>
              <a:cs typeface="Calibri" pitchFamily="34" charset="0"/>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129" t="42247" r="35871" b="23445"/>
          <a:stretch/>
        </p:blipFill>
        <p:spPr bwMode="auto">
          <a:xfrm>
            <a:off x="1475656" y="1077211"/>
            <a:ext cx="6454621" cy="4151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873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În SQL:</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
        <p:nvSpPr>
          <p:cNvPr id="3" name="Rectangle 2"/>
          <p:cNvSpPr/>
          <p:nvPr/>
        </p:nvSpPr>
        <p:spPr>
          <a:xfrm>
            <a:off x="539552" y="1484784"/>
            <a:ext cx="4019755" cy="415498"/>
          </a:xfrm>
          <a:prstGeom prst="rect">
            <a:avLst/>
          </a:prstGeom>
        </p:spPr>
        <p:txBody>
          <a:bodyPr wrap="none">
            <a:spAutoFit/>
          </a:bodyPr>
          <a:lstStyle/>
          <a:p>
            <a:r>
              <a:rPr lang="en-US" sz="2100" dirty="0">
                <a:latin typeface="Calibri Light" pitchFamily="34" charset="0"/>
                <a:cs typeface="Calibri Light" pitchFamily="34" charset="0"/>
              </a:rPr>
              <a:t>• </a:t>
            </a:r>
            <a:r>
              <a:rPr lang="ro-RO" sz="2100" dirty="0">
                <a:latin typeface="Calibri Light" pitchFamily="34" charset="0"/>
                <a:cs typeface="Calibri Light" pitchFamily="34" charset="0"/>
              </a:rPr>
              <a:t>Descrii </a:t>
            </a:r>
            <a:r>
              <a:rPr lang="fr-FR" sz="2100" dirty="0">
                <a:latin typeface="Calibri Light" pitchFamily="34" charset="0"/>
                <a:cs typeface="Calibri Light" pitchFamily="34" charset="0"/>
              </a:rPr>
              <a:t>ce rezultat dorești să obții</a:t>
            </a:r>
            <a:r>
              <a:rPr lang="ro-RO" sz="2100" dirty="0">
                <a:latin typeface="Calibri Light" pitchFamily="34" charset="0"/>
                <a:cs typeface="Calibri Light" pitchFamily="34" charset="0"/>
              </a:rPr>
              <a:t>:</a:t>
            </a:r>
            <a:endParaRPr lang="en-US" sz="2100" dirty="0">
              <a:latin typeface="Calibri Light" pitchFamily="34" charset="0"/>
              <a:cs typeface="Calibri Light" pitchFamily="34" charset="0"/>
            </a:endParaRPr>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455" t="35656" r="30899" b="41198"/>
          <a:stretch/>
        </p:blipFill>
        <p:spPr bwMode="auto">
          <a:xfrm>
            <a:off x="755576" y="1988840"/>
            <a:ext cx="6984776" cy="179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598" t="63383" r="35603" b="18053"/>
          <a:stretch/>
        </p:blipFill>
        <p:spPr bwMode="auto">
          <a:xfrm>
            <a:off x="1724014" y="3969950"/>
            <a:ext cx="6264696" cy="2195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8115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SQL este utilizat pentru:</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
        <p:nvSpPr>
          <p:cNvPr id="3" name="Rectangle 2"/>
          <p:cNvSpPr/>
          <p:nvPr/>
        </p:nvSpPr>
        <p:spPr>
          <a:xfrm>
            <a:off x="539552" y="1394878"/>
            <a:ext cx="7916078" cy="415498"/>
          </a:xfrm>
          <a:prstGeom prst="rect">
            <a:avLst/>
          </a:prstGeom>
        </p:spPr>
        <p:txBody>
          <a:bodyPr wrap="none">
            <a:spAutoFit/>
          </a:bodyPr>
          <a:lstStyle/>
          <a:p>
            <a:r>
              <a:rPr lang="vi-VN" sz="2100" dirty="0">
                <a:latin typeface="Calibri Light" pitchFamily="34" charset="0"/>
                <a:cs typeface="Calibri Light" pitchFamily="34" charset="0"/>
              </a:rPr>
              <a:t>SQL este folosit pentru a gestiona datele într-o </a:t>
            </a:r>
            <a:r>
              <a:rPr lang="ro-RO" sz="2100" dirty="0">
                <a:latin typeface="Calibri Light" pitchFamily="34" charset="0"/>
                <a:cs typeface="Calibri Light" pitchFamily="34" charset="0"/>
              </a:rPr>
              <a:t>BD </a:t>
            </a:r>
            <a:r>
              <a:rPr lang="vi-VN" sz="2100" dirty="0">
                <a:latin typeface="Calibri Light" pitchFamily="34" charset="0"/>
                <a:cs typeface="Calibri Light" pitchFamily="34" charset="0"/>
              </a:rPr>
              <a:t>prin operațiuni CRUD</a:t>
            </a:r>
            <a:r>
              <a:rPr lang="ro-RO" sz="2100" dirty="0">
                <a:latin typeface="Calibri Light" pitchFamily="34" charset="0"/>
                <a:cs typeface="Calibri Light" pitchFamily="34" charset="0"/>
              </a:rPr>
              <a:t>:</a:t>
            </a:r>
            <a:endParaRPr lang="en-US" sz="2100" dirty="0">
              <a:latin typeface="Calibri Light" pitchFamily="34" charset="0"/>
              <a:cs typeface="Calibri Light" pitchFamily="34" charset="0"/>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394" t="46592" r="67893" b="24345"/>
          <a:stretch/>
        </p:blipFill>
        <p:spPr bwMode="auto">
          <a:xfrm>
            <a:off x="539551" y="2204864"/>
            <a:ext cx="1960547"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2225314" y="2293422"/>
            <a:ext cx="6394636" cy="415498"/>
          </a:xfrm>
          <a:prstGeom prst="rect">
            <a:avLst/>
          </a:prstGeom>
        </p:spPr>
        <p:txBody>
          <a:bodyPr wrap="none">
            <a:spAutoFit/>
          </a:bodyPr>
          <a:lstStyle/>
          <a:p>
            <a:r>
              <a:rPr lang="ro-RO" sz="2100" dirty="0">
                <a:latin typeface="Calibri Light" pitchFamily="34" charset="0"/>
                <a:cs typeface="Calibri Light" pitchFamily="34" charset="0"/>
              </a:rPr>
              <a:t>- </a:t>
            </a:r>
            <a:r>
              <a:rPr lang="vi-VN" sz="2100" dirty="0">
                <a:latin typeface="Calibri Light" pitchFamily="34" charset="0"/>
                <a:cs typeface="Calibri Light" pitchFamily="34" charset="0"/>
              </a:rPr>
              <a:t>adăugarea de noi înregistrări în tabele (comanda INSERT)</a:t>
            </a:r>
            <a:endParaRPr lang="en-US" sz="2100" dirty="0">
              <a:latin typeface="Calibri Light" pitchFamily="34" charset="0"/>
              <a:cs typeface="Calibri Light" pitchFamily="34" charset="0"/>
            </a:endParaRPr>
          </a:p>
        </p:txBody>
      </p:sp>
      <p:sp>
        <p:nvSpPr>
          <p:cNvPr id="9" name="Rectangle 8"/>
          <p:cNvSpPr/>
          <p:nvPr/>
        </p:nvSpPr>
        <p:spPr>
          <a:xfrm>
            <a:off x="2267744" y="2941494"/>
            <a:ext cx="6394636" cy="415498"/>
          </a:xfrm>
          <a:prstGeom prst="rect">
            <a:avLst/>
          </a:prstGeom>
        </p:spPr>
        <p:txBody>
          <a:bodyPr wrap="none">
            <a:spAutoFit/>
          </a:bodyPr>
          <a:lstStyle/>
          <a:p>
            <a:r>
              <a:rPr lang="ro-RO" sz="2100" dirty="0">
                <a:latin typeface="Calibri Light" pitchFamily="34" charset="0"/>
                <a:cs typeface="Calibri Light" pitchFamily="34" charset="0"/>
              </a:rPr>
              <a:t>- </a:t>
            </a:r>
            <a:r>
              <a:rPr lang="vi-VN" sz="2100" dirty="0">
                <a:latin typeface="Calibri Light" pitchFamily="34" charset="0"/>
                <a:cs typeface="Calibri Light" pitchFamily="34" charset="0"/>
              </a:rPr>
              <a:t>citirea și interogarea datelor existente (comanda SELECT)</a:t>
            </a:r>
            <a:endParaRPr lang="en-US" sz="2100" dirty="0">
              <a:latin typeface="Calibri Light" pitchFamily="34" charset="0"/>
              <a:cs typeface="Calibri Light" pitchFamily="34" charset="0"/>
            </a:endParaRPr>
          </a:p>
        </p:txBody>
      </p:sp>
      <p:sp>
        <p:nvSpPr>
          <p:cNvPr id="10" name="Rectangle 9"/>
          <p:cNvSpPr/>
          <p:nvPr/>
        </p:nvSpPr>
        <p:spPr>
          <a:xfrm>
            <a:off x="2267744" y="3589566"/>
            <a:ext cx="5958619" cy="415498"/>
          </a:xfrm>
          <a:prstGeom prst="rect">
            <a:avLst/>
          </a:prstGeom>
        </p:spPr>
        <p:txBody>
          <a:bodyPr wrap="none">
            <a:spAutoFit/>
          </a:bodyPr>
          <a:lstStyle/>
          <a:p>
            <a:r>
              <a:rPr lang="ro-RO" sz="2100" dirty="0">
                <a:latin typeface="Calibri Light" pitchFamily="34" charset="0"/>
                <a:cs typeface="Calibri Light" pitchFamily="34" charset="0"/>
              </a:rPr>
              <a:t>- </a:t>
            </a:r>
            <a:r>
              <a:rPr lang="vi-VN" sz="2100" dirty="0">
                <a:latin typeface="Calibri Light" pitchFamily="34" charset="0"/>
                <a:cs typeface="Calibri Light" pitchFamily="34" charset="0"/>
              </a:rPr>
              <a:t>actualizarea datelor deja stocate (comanda UPDATE)</a:t>
            </a:r>
            <a:endParaRPr lang="en-US" sz="2100" dirty="0">
              <a:latin typeface="Calibri Light" pitchFamily="34" charset="0"/>
              <a:cs typeface="Calibri Light" pitchFamily="34" charset="0"/>
            </a:endParaRPr>
          </a:p>
        </p:txBody>
      </p:sp>
      <p:sp>
        <p:nvSpPr>
          <p:cNvPr id="11" name="Rectangle 10"/>
          <p:cNvSpPr/>
          <p:nvPr/>
        </p:nvSpPr>
        <p:spPr>
          <a:xfrm>
            <a:off x="2267744" y="4381654"/>
            <a:ext cx="6082947" cy="415498"/>
          </a:xfrm>
          <a:prstGeom prst="rect">
            <a:avLst/>
          </a:prstGeom>
        </p:spPr>
        <p:txBody>
          <a:bodyPr wrap="none">
            <a:spAutoFit/>
          </a:bodyPr>
          <a:lstStyle/>
          <a:p>
            <a:r>
              <a:rPr lang="ro-RO" sz="2100" dirty="0">
                <a:latin typeface="Calibri Light" pitchFamily="34" charset="0"/>
                <a:cs typeface="Calibri Light" pitchFamily="34" charset="0"/>
              </a:rPr>
              <a:t>- </a:t>
            </a:r>
            <a:r>
              <a:rPr lang="vi-VN" sz="2100" dirty="0">
                <a:latin typeface="Calibri Light" pitchFamily="34" charset="0"/>
                <a:cs typeface="Calibri Light" pitchFamily="34" charset="0"/>
              </a:rPr>
              <a:t>ștergerea înregistrărilor din tabele (comanda DELETE)</a:t>
            </a:r>
            <a:endParaRPr lang="en-US" sz="2100" dirty="0">
              <a:latin typeface="Calibri Light" pitchFamily="34" charset="0"/>
              <a:cs typeface="Calibri Light" pitchFamily="34" charset="0"/>
            </a:endParaRPr>
          </a:p>
        </p:txBody>
      </p:sp>
    </p:spTree>
    <p:extLst>
      <p:ext uri="{BB962C8B-B14F-4D97-AF65-F5344CB8AC3E}">
        <p14:creationId xmlns:p14="http://schemas.microsoft.com/office/powerpoint/2010/main" val="3202520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Tipuri de comenzi SQL:</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534" t="35202" r="22618" b="14666"/>
          <a:stretch/>
        </p:blipFill>
        <p:spPr bwMode="auto">
          <a:xfrm>
            <a:off x="251520" y="1175730"/>
            <a:ext cx="8740923" cy="4413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descr="Different Types Of SQL Commands. Introduction | by Reetesh Kumar | Medium"/>
          <p:cNvPicPr>
            <a:picLocks noChangeAspect="1" noChangeArrowheads="1"/>
          </p:cNvPicPr>
          <p:nvPr/>
        </p:nvPicPr>
        <p:blipFill rotWithShape="1">
          <a:blip r:embed="rId3">
            <a:extLst>
              <a:ext uri="{28A0092B-C50C-407E-A947-70E740481C1C}">
                <a14:useLocalDpi xmlns:a14="http://schemas.microsoft.com/office/drawing/2010/main" val="0"/>
              </a:ext>
            </a:extLst>
          </a:blip>
          <a:srcRect l="71084" t="1418" b="87904"/>
          <a:stretch/>
        </p:blipFill>
        <p:spPr bwMode="auto">
          <a:xfrm>
            <a:off x="1619672" y="5750836"/>
            <a:ext cx="2530554" cy="5853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ifferent Types Of SQL Commands. Introduction | by Reetesh Kumar | Medium"/>
          <p:cNvPicPr>
            <a:picLocks noChangeAspect="1" noChangeArrowheads="1"/>
          </p:cNvPicPr>
          <p:nvPr/>
        </p:nvPicPr>
        <p:blipFill rotWithShape="1">
          <a:blip r:embed="rId3">
            <a:extLst>
              <a:ext uri="{28A0092B-C50C-407E-A947-70E740481C1C}">
                <a14:useLocalDpi xmlns:a14="http://schemas.microsoft.com/office/drawing/2010/main" val="0"/>
              </a:ext>
            </a:extLst>
          </a:blip>
          <a:srcRect l="71084" t="12008" b="79297"/>
          <a:stretch/>
        </p:blipFill>
        <p:spPr bwMode="auto">
          <a:xfrm>
            <a:off x="5819618" y="5733256"/>
            <a:ext cx="2530554" cy="4766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1520" y="4797152"/>
            <a:ext cx="1368152"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722473" y="4497490"/>
            <a:ext cx="1368152"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084895" y="4198660"/>
            <a:ext cx="1907548"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1407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sintaxa SQL:</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
        <p:nvSpPr>
          <p:cNvPr id="3" name="Rectangle 2"/>
          <p:cNvSpPr/>
          <p:nvPr/>
        </p:nvSpPr>
        <p:spPr>
          <a:xfrm>
            <a:off x="539552" y="908720"/>
            <a:ext cx="5699445" cy="415498"/>
          </a:xfrm>
          <a:prstGeom prst="rect">
            <a:avLst/>
          </a:prstGeom>
        </p:spPr>
        <p:txBody>
          <a:bodyPr wrap="none">
            <a:spAutoFit/>
          </a:bodyPr>
          <a:lstStyle/>
          <a:p>
            <a:r>
              <a:rPr lang="ro-RO" sz="2100" dirty="0">
                <a:latin typeface="Calibri Light" pitchFamily="34" charset="0"/>
                <a:cs typeface="Calibri Light" pitchFamily="34" charset="0"/>
              </a:rPr>
              <a:t>1) </a:t>
            </a:r>
            <a:r>
              <a:rPr lang="vi-VN" sz="2100" dirty="0">
                <a:latin typeface="Calibri Light" pitchFamily="34" charset="0"/>
                <a:cs typeface="Calibri Light" pitchFamily="34" charset="0"/>
              </a:rPr>
              <a:t>SQL este case-insensitive</a:t>
            </a:r>
            <a:r>
              <a:rPr lang="ro-RO" sz="2100" dirty="0">
                <a:latin typeface="Calibri Light" pitchFamily="34" charset="0"/>
                <a:cs typeface="Calibri Light" pitchFamily="34" charset="0"/>
              </a:rPr>
              <a:t>, sunt considerate la fel:</a:t>
            </a:r>
            <a:endParaRPr lang="en-US" sz="2100" dirty="0">
              <a:latin typeface="Calibri Light" pitchFamily="34" charset="0"/>
              <a:cs typeface="Calibri Light" pitchFamily="34" charset="0"/>
            </a:endParaRPr>
          </a:p>
        </p:txBody>
      </p:sp>
      <p:sp>
        <p:nvSpPr>
          <p:cNvPr id="12" name="Title 6"/>
          <p:cNvSpPr txBox="1">
            <a:spLocks/>
          </p:cNvSpPr>
          <p:nvPr/>
        </p:nvSpPr>
        <p:spPr>
          <a:xfrm>
            <a:off x="539552" y="1324218"/>
            <a:ext cx="8064896" cy="898544"/>
          </a:xfrm>
          <a:prstGeom prst="rect">
            <a:avLst/>
          </a:prstGeom>
          <a:solidFill>
            <a:schemeClr val="bg1">
              <a:lumMod val="9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o-RO" sz="2400" b="1" dirty="0">
                <a:solidFill>
                  <a:srgbClr val="7030A0"/>
                </a:solidFill>
                <a:latin typeface="Calibri" pitchFamily="34" charset="0"/>
                <a:ea typeface="+mn-ea"/>
                <a:cs typeface="Calibri" pitchFamily="34" charset="0"/>
              </a:rPr>
              <a:t> </a:t>
            </a:r>
            <a:r>
              <a:rPr lang="en-US" sz="2400" b="1" dirty="0">
                <a:solidFill>
                  <a:srgbClr val="7030A0"/>
                </a:solidFill>
                <a:latin typeface="Calibri" pitchFamily="34" charset="0"/>
                <a:ea typeface="+mn-ea"/>
                <a:cs typeface="Calibri" pitchFamily="34" charset="0"/>
              </a:rPr>
              <a:t>SELECT</a:t>
            </a:r>
            <a:r>
              <a:rPr lang="en-US" sz="2800" dirty="0">
                <a:latin typeface="Calibri" pitchFamily="34" charset="0"/>
                <a:ea typeface="+mn-ea"/>
                <a:cs typeface="Calibri" pitchFamily="34" charset="0"/>
              </a:rPr>
              <a:t> </a:t>
            </a:r>
            <a:r>
              <a:rPr lang="en-US" sz="2400" b="1" dirty="0">
                <a:solidFill>
                  <a:srgbClr val="C00000"/>
                </a:solidFill>
                <a:latin typeface="Calibri" pitchFamily="34" charset="0"/>
                <a:ea typeface="+mn-ea"/>
                <a:cs typeface="Calibri" pitchFamily="34" charset="0"/>
              </a:rPr>
              <a:t>*</a:t>
            </a:r>
            <a:r>
              <a:rPr lang="en-US" sz="2800" dirty="0">
                <a:latin typeface="Calibri" pitchFamily="34" charset="0"/>
                <a:ea typeface="+mn-ea"/>
                <a:cs typeface="Calibri" pitchFamily="34" charset="0"/>
              </a:rPr>
              <a:t> </a:t>
            </a:r>
            <a:r>
              <a:rPr lang="en-US" sz="2400" b="1" dirty="0">
                <a:solidFill>
                  <a:srgbClr val="7030A0"/>
                </a:solidFill>
                <a:latin typeface="Calibri" pitchFamily="34" charset="0"/>
                <a:ea typeface="+mn-ea"/>
                <a:cs typeface="Calibri" pitchFamily="34" charset="0"/>
              </a:rPr>
              <a:t>FROM</a:t>
            </a:r>
            <a:r>
              <a:rPr lang="en-US" sz="2800" dirty="0">
                <a:latin typeface="Calibri" pitchFamily="34" charset="0"/>
                <a:ea typeface="+mn-ea"/>
                <a:cs typeface="Calibri" pitchFamily="34" charset="0"/>
              </a:rPr>
              <a:t> </a:t>
            </a:r>
            <a:r>
              <a:rPr lang="en-US" sz="2400" b="1" dirty="0">
                <a:solidFill>
                  <a:srgbClr val="C00000"/>
                </a:solidFill>
                <a:latin typeface="Calibri" pitchFamily="34" charset="0"/>
                <a:ea typeface="+mn-ea"/>
                <a:cs typeface="Calibri" pitchFamily="34" charset="0"/>
              </a:rPr>
              <a:t>Users</a:t>
            </a:r>
            <a:r>
              <a:rPr lang="en-US" sz="2800" dirty="0">
                <a:latin typeface="Calibri" pitchFamily="34" charset="0"/>
                <a:ea typeface="+mn-ea"/>
                <a:cs typeface="Calibri" pitchFamily="34" charset="0"/>
              </a:rPr>
              <a:t>;</a:t>
            </a:r>
            <a:endParaRPr lang="ro-RO" sz="2800" dirty="0">
              <a:latin typeface="Calibri" pitchFamily="34" charset="0"/>
              <a:ea typeface="+mn-ea"/>
              <a:cs typeface="Calibri" pitchFamily="34" charset="0"/>
            </a:endParaRPr>
          </a:p>
          <a:p>
            <a:pPr algn="l"/>
            <a:r>
              <a:rPr lang="ro-RO" sz="2400" b="1" dirty="0">
                <a:solidFill>
                  <a:srgbClr val="7030A0"/>
                </a:solidFill>
                <a:latin typeface="Calibri" pitchFamily="34" charset="0"/>
                <a:ea typeface="+mn-ea"/>
                <a:cs typeface="Calibri" pitchFamily="34" charset="0"/>
              </a:rPr>
              <a:t> </a:t>
            </a:r>
            <a:r>
              <a:rPr lang="en-US" sz="2400" b="1" dirty="0">
                <a:solidFill>
                  <a:srgbClr val="7030A0"/>
                </a:solidFill>
                <a:latin typeface="Calibri" pitchFamily="34" charset="0"/>
                <a:ea typeface="+mn-ea"/>
                <a:cs typeface="Calibri" pitchFamily="34" charset="0"/>
              </a:rPr>
              <a:t>select</a:t>
            </a:r>
            <a:r>
              <a:rPr lang="en-US" sz="2800" dirty="0">
                <a:latin typeface="Calibri" pitchFamily="34" charset="0"/>
                <a:ea typeface="+mn-ea"/>
                <a:cs typeface="Calibri" pitchFamily="34" charset="0"/>
              </a:rPr>
              <a:t> </a:t>
            </a:r>
            <a:r>
              <a:rPr lang="en-US" sz="2400" b="1" dirty="0">
                <a:solidFill>
                  <a:srgbClr val="C00000"/>
                </a:solidFill>
                <a:latin typeface="Calibri" pitchFamily="34" charset="0"/>
                <a:ea typeface="+mn-ea"/>
                <a:cs typeface="Calibri" pitchFamily="34" charset="0"/>
              </a:rPr>
              <a:t>*</a:t>
            </a:r>
            <a:r>
              <a:rPr lang="en-US" sz="2800" dirty="0">
                <a:latin typeface="Calibri" pitchFamily="34" charset="0"/>
                <a:ea typeface="+mn-ea"/>
                <a:cs typeface="Calibri" pitchFamily="34" charset="0"/>
              </a:rPr>
              <a:t> </a:t>
            </a:r>
            <a:r>
              <a:rPr lang="en-US" sz="2400" b="1" dirty="0">
                <a:solidFill>
                  <a:srgbClr val="7030A0"/>
                </a:solidFill>
                <a:latin typeface="Calibri" pitchFamily="34" charset="0"/>
                <a:ea typeface="+mn-ea"/>
                <a:cs typeface="Calibri" pitchFamily="34" charset="0"/>
              </a:rPr>
              <a:t>from</a:t>
            </a:r>
            <a:r>
              <a:rPr lang="en-US" sz="2800" dirty="0">
                <a:latin typeface="Calibri" pitchFamily="34" charset="0"/>
                <a:ea typeface="+mn-ea"/>
                <a:cs typeface="Calibri" pitchFamily="34" charset="0"/>
              </a:rPr>
              <a:t> </a:t>
            </a:r>
            <a:r>
              <a:rPr lang="en-US" sz="2400" b="1" dirty="0">
                <a:solidFill>
                  <a:srgbClr val="C00000"/>
                </a:solidFill>
                <a:latin typeface="Calibri" pitchFamily="34" charset="0"/>
                <a:ea typeface="+mn-ea"/>
                <a:cs typeface="Calibri" pitchFamily="34" charset="0"/>
              </a:rPr>
              <a:t>users</a:t>
            </a:r>
            <a:r>
              <a:rPr lang="en-US" sz="2800" dirty="0">
                <a:latin typeface="Calibri" pitchFamily="34" charset="0"/>
                <a:ea typeface="+mn-ea"/>
                <a:cs typeface="Calibri" pitchFamily="34" charset="0"/>
              </a:rPr>
              <a:t>;</a:t>
            </a:r>
            <a:endParaRPr lang="en-US" sz="3200" dirty="0">
              <a:latin typeface="Calibri" pitchFamily="34" charset="0"/>
              <a:ea typeface="+mn-ea"/>
              <a:cs typeface="Calibri" pitchFamily="34" charset="0"/>
            </a:endParaRPr>
          </a:p>
        </p:txBody>
      </p:sp>
      <p:sp>
        <p:nvSpPr>
          <p:cNvPr id="13" name="Rectangle 12"/>
          <p:cNvSpPr/>
          <p:nvPr/>
        </p:nvSpPr>
        <p:spPr>
          <a:xfrm>
            <a:off x="539552" y="2276872"/>
            <a:ext cx="6279989" cy="415498"/>
          </a:xfrm>
          <a:prstGeom prst="rect">
            <a:avLst/>
          </a:prstGeom>
        </p:spPr>
        <p:txBody>
          <a:bodyPr wrap="none">
            <a:spAutoFit/>
          </a:bodyPr>
          <a:lstStyle/>
          <a:p>
            <a:r>
              <a:rPr lang="ro-RO" sz="2100" dirty="0">
                <a:latin typeface="Calibri Light" pitchFamily="34" charset="0"/>
                <a:cs typeface="Calibri Light" pitchFamily="34" charset="0"/>
              </a:rPr>
              <a:t>2) Punctul și virgula</a:t>
            </a:r>
            <a:r>
              <a:rPr lang="it-IT" sz="2100" dirty="0">
                <a:latin typeface="Calibri Light" pitchFamily="34" charset="0"/>
                <a:cs typeface="Calibri Light" pitchFamily="34" charset="0"/>
              </a:rPr>
              <a:t> (;) marchează sfârșitul unei comenzi</a:t>
            </a:r>
            <a:r>
              <a:rPr lang="ro-RO" sz="2100" dirty="0">
                <a:latin typeface="Calibri Light" pitchFamily="34" charset="0"/>
                <a:cs typeface="Calibri Light" pitchFamily="34" charset="0"/>
              </a:rPr>
              <a:t>:</a:t>
            </a:r>
            <a:endParaRPr lang="en-US" sz="2100" dirty="0">
              <a:latin typeface="Calibri Light" pitchFamily="34" charset="0"/>
              <a:cs typeface="Calibri Light" pitchFamily="34" charset="0"/>
            </a:endParaRPr>
          </a:p>
        </p:txBody>
      </p:sp>
      <p:sp>
        <p:nvSpPr>
          <p:cNvPr id="14" name="Title 6"/>
          <p:cNvSpPr txBox="1">
            <a:spLocks/>
          </p:cNvSpPr>
          <p:nvPr/>
        </p:nvSpPr>
        <p:spPr>
          <a:xfrm>
            <a:off x="539552" y="2692370"/>
            <a:ext cx="8064896" cy="449272"/>
          </a:xfrm>
          <a:prstGeom prst="rect">
            <a:avLst/>
          </a:prstGeom>
          <a:solidFill>
            <a:schemeClr val="bg1">
              <a:lumMod val="9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o-RO" sz="2400" b="1" dirty="0">
                <a:solidFill>
                  <a:srgbClr val="7030A0"/>
                </a:solidFill>
                <a:latin typeface="Calibri" pitchFamily="34" charset="0"/>
                <a:ea typeface="+mn-ea"/>
                <a:cs typeface="Calibri" pitchFamily="34" charset="0"/>
              </a:rPr>
              <a:t> </a:t>
            </a:r>
            <a:r>
              <a:rPr lang="en-US" sz="2400" b="1" dirty="0">
                <a:solidFill>
                  <a:srgbClr val="7030A0"/>
                </a:solidFill>
                <a:latin typeface="Calibri" pitchFamily="34" charset="0"/>
                <a:ea typeface="+mn-ea"/>
                <a:cs typeface="Calibri" pitchFamily="34" charset="0"/>
              </a:rPr>
              <a:t>SELECT </a:t>
            </a:r>
            <a:r>
              <a:rPr lang="en-US" sz="2400" b="1" dirty="0">
                <a:solidFill>
                  <a:srgbClr val="C00000"/>
                </a:solidFill>
                <a:latin typeface="Calibri" pitchFamily="34" charset="0"/>
                <a:ea typeface="+mn-ea"/>
                <a:cs typeface="Calibri" pitchFamily="34" charset="0"/>
              </a:rPr>
              <a:t>*</a:t>
            </a:r>
            <a:r>
              <a:rPr lang="en-US" sz="2400" b="1" dirty="0">
                <a:solidFill>
                  <a:srgbClr val="7030A0"/>
                </a:solidFill>
                <a:latin typeface="Calibri" pitchFamily="34" charset="0"/>
                <a:ea typeface="+mn-ea"/>
                <a:cs typeface="Calibri" pitchFamily="34" charset="0"/>
              </a:rPr>
              <a:t> FROM </a:t>
            </a:r>
            <a:r>
              <a:rPr lang="en-US" sz="2400" b="1" dirty="0">
                <a:solidFill>
                  <a:srgbClr val="C00000"/>
                </a:solidFill>
                <a:latin typeface="Calibri" pitchFamily="34" charset="0"/>
                <a:ea typeface="+mn-ea"/>
                <a:cs typeface="Calibri" pitchFamily="34" charset="0"/>
              </a:rPr>
              <a:t>Employees</a:t>
            </a:r>
            <a:r>
              <a:rPr lang="en-US" sz="2400" b="1" dirty="0">
                <a:solidFill>
                  <a:srgbClr val="7030A0"/>
                </a:solidFill>
                <a:latin typeface="Calibri" pitchFamily="34" charset="0"/>
                <a:ea typeface="+mn-ea"/>
                <a:cs typeface="Calibri" pitchFamily="34" charset="0"/>
              </a:rPr>
              <a:t>;</a:t>
            </a:r>
            <a:endParaRPr lang="ro-RO" sz="2800" dirty="0">
              <a:latin typeface="Calibri" pitchFamily="34" charset="0"/>
              <a:ea typeface="+mn-ea"/>
              <a:cs typeface="Calibri" pitchFamily="34" charset="0"/>
            </a:endParaRPr>
          </a:p>
        </p:txBody>
      </p:sp>
      <p:sp>
        <p:nvSpPr>
          <p:cNvPr id="15" name="Rectangle 14"/>
          <p:cNvSpPr/>
          <p:nvPr/>
        </p:nvSpPr>
        <p:spPr>
          <a:xfrm>
            <a:off x="539552" y="3212976"/>
            <a:ext cx="7783349" cy="1061829"/>
          </a:xfrm>
          <a:prstGeom prst="rect">
            <a:avLst/>
          </a:prstGeom>
        </p:spPr>
        <p:txBody>
          <a:bodyPr wrap="none">
            <a:spAutoFit/>
          </a:bodyPr>
          <a:lstStyle/>
          <a:p>
            <a:r>
              <a:rPr lang="ro-RO" sz="2100" dirty="0">
                <a:latin typeface="Calibri Light" pitchFamily="34" charset="0"/>
                <a:cs typeface="Calibri Light" pitchFamily="34" charset="0"/>
              </a:rPr>
              <a:t>3) Comentarii în SQL:</a:t>
            </a:r>
            <a:br>
              <a:rPr lang="ro-RO" sz="2100" dirty="0">
                <a:latin typeface="Calibri Light" pitchFamily="34" charset="0"/>
                <a:cs typeface="Calibri Light" pitchFamily="34" charset="0"/>
              </a:rPr>
            </a:br>
            <a:r>
              <a:rPr lang="ro-RO" sz="2100" dirty="0">
                <a:latin typeface="Calibri Light" pitchFamily="34" charset="0"/>
                <a:cs typeface="Calibri Light" pitchFamily="34" charset="0"/>
              </a:rPr>
              <a:t>• </a:t>
            </a:r>
            <a:r>
              <a:rPr lang="vi-VN" sz="2100" dirty="0">
                <a:latin typeface="Calibri Light" pitchFamily="34" charset="0"/>
                <a:cs typeface="Calibri Light" pitchFamily="34" charset="0"/>
              </a:rPr>
              <a:t>Comentarii pe o singură linie sunt introduse folosind două cratime --.</a:t>
            </a:r>
            <a:endParaRPr lang="ro-RO" sz="2100" dirty="0">
              <a:latin typeface="Calibri Light" pitchFamily="34" charset="0"/>
              <a:cs typeface="Calibri Light" pitchFamily="34" charset="0"/>
            </a:endParaRPr>
          </a:p>
          <a:p>
            <a:r>
              <a:rPr lang="vi-VN" sz="2100" dirty="0">
                <a:latin typeface="Calibri Light" pitchFamily="34" charset="0"/>
                <a:cs typeface="Calibri Light" pitchFamily="34" charset="0"/>
              </a:rPr>
              <a:t>• Comentarii pe mai multe linii sunt delimitate de /* și */.</a:t>
            </a:r>
            <a:endParaRPr lang="en-US" sz="2100" dirty="0">
              <a:latin typeface="Calibri Light" pitchFamily="34" charset="0"/>
              <a:cs typeface="Calibri Light" pitchFamily="34" charset="0"/>
            </a:endParaRPr>
          </a:p>
        </p:txBody>
      </p:sp>
      <p:sp>
        <p:nvSpPr>
          <p:cNvPr id="16" name="Title 6"/>
          <p:cNvSpPr txBox="1">
            <a:spLocks/>
          </p:cNvSpPr>
          <p:nvPr/>
        </p:nvSpPr>
        <p:spPr>
          <a:xfrm>
            <a:off x="539552" y="4274805"/>
            <a:ext cx="8064896" cy="2106523"/>
          </a:xfrm>
          <a:prstGeom prst="rect">
            <a:avLst/>
          </a:prstGeom>
          <a:solidFill>
            <a:schemeClr val="bg1">
              <a:lumMod val="9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o-RO" sz="2400" dirty="0">
                <a:latin typeface="Calibri" pitchFamily="34" charset="0"/>
                <a:ea typeface="+mn-ea"/>
                <a:cs typeface="Calibri" pitchFamily="34" charset="0"/>
              </a:rPr>
              <a:t> </a:t>
            </a:r>
            <a:r>
              <a:rPr lang="vi-VN" sz="2400" dirty="0">
                <a:latin typeface="Calibri" pitchFamily="34" charset="0"/>
                <a:ea typeface="+mn-ea"/>
                <a:cs typeface="Calibri" pitchFamily="34" charset="0"/>
              </a:rPr>
              <a:t>-- Aceasta este o interogare SQL de test.</a:t>
            </a:r>
            <a:endParaRPr lang="ro-RO" sz="2400" dirty="0">
              <a:latin typeface="Calibri" pitchFamily="34" charset="0"/>
              <a:ea typeface="+mn-ea"/>
              <a:cs typeface="Calibri" pitchFamily="34" charset="0"/>
            </a:endParaRPr>
          </a:p>
          <a:p>
            <a:pPr algn="l"/>
            <a:r>
              <a:rPr lang="ro-RO" sz="2400" b="1" dirty="0">
                <a:solidFill>
                  <a:srgbClr val="7030A0"/>
                </a:solidFill>
                <a:latin typeface="Calibri" pitchFamily="34" charset="0"/>
                <a:ea typeface="+mn-ea"/>
                <a:cs typeface="Calibri" pitchFamily="34" charset="0"/>
              </a:rPr>
              <a:t> </a:t>
            </a:r>
            <a:r>
              <a:rPr lang="vi-VN" sz="2400" b="1" dirty="0">
                <a:solidFill>
                  <a:srgbClr val="7030A0"/>
                </a:solidFill>
                <a:latin typeface="Calibri" pitchFamily="34" charset="0"/>
                <a:ea typeface="+mn-ea"/>
                <a:cs typeface="Calibri" pitchFamily="34" charset="0"/>
              </a:rPr>
              <a:t>SELECT * FROM Users;</a:t>
            </a:r>
            <a:endParaRPr lang="ro-RO" sz="2400" b="1" dirty="0">
              <a:solidFill>
                <a:srgbClr val="7030A0"/>
              </a:solidFill>
              <a:latin typeface="Calibri" pitchFamily="34" charset="0"/>
              <a:ea typeface="+mn-ea"/>
              <a:cs typeface="Calibri" pitchFamily="34" charset="0"/>
            </a:endParaRPr>
          </a:p>
          <a:p>
            <a:pPr algn="l"/>
            <a:endParaRPr lang="ro-RO" sz="900" b="1" dirty="0">
              <a:solidFill>
                <a:srgbClr val="7030A0"/>
              </a:solidFill>
              <a:latin typeface="Calibri" pitchFamily="34" charset="0"/>
              <a:ea typeface="+mn-ea"/>
              <a:cs typeface="Calibri" pitchFamily="34" charset="0"/>
            </a:endParaRPr>
          </a:p>
          <a:p>
            <a:pPr algn="l"/>
            <a:r>
              <a:rPr lang="ro-RO" sz="2400" dirty="0">
                <a:latin typeface="Calibri" pitchFamily="34" charset="0"/>
                <a:ea typeface="+mn-ea"/>
                <a:cs typeface="Calibri" pitchFamily="34" charset="0"/>
              </a:rPr>
              <a:t> </a:t>
            </a:r>
            <a:r>
              <a:rPr lang="vi-VN" sz="2400" dirty="0">
                <a:latin typeface="Calibri" pitchFamily="34" charset="0"/>
                <a:ea typeface="+mn-ea"/>
                <a:cs typeface="Calibri" pitchFamily="34" charset="0"/>
              </a:rPr>
              <a:t>/* Aceasta este o interogare SQL   </a:t>
            </a:r>
            <a:endParaRPr lang="ro-RO" sz="2400" dirty="0">
              <a:latin typeface="Calibri" pitchFamily="34" charset="0"/>
              <a:ea typeface="+mn-ea"/>
              <a:cs typeface="Calibri" pitchFamily="34" charset="0"/>
            </a:endParaRPr>
          </a:p>
          <a:p>
            <a:pPr algn="l"/>
            <a:r>
              <a:rPr lang="ro-RO" sz="2400" dirty="0">
                <a:latin typeface="Calibri" pitchFamily="34" charset="0"/>
                <a:ea typeface="+mn-ea"/>
                <a:cs typeface="Calibri" pitchFamily="34" charset="0"/>
              </a:rPr>
              <a:t>     </a:t>
            </a:r>
            <a:r>
              <a:rPr lang="vi-VN" sz="2400" dirty="0">
                <a:latin typeface="Calibri" pitchFamily="34" charset="0"/>
                <a:ea typeface="+mn-ea"/>
                <a:cs typeface="Calibri" pitchFamily="34" charset="0"/>
              </a:rPr>
              <a:t>care selectează utilizatorii */</a:t>
            </a:r>
            <a:endParaRPr lang="ro-RO" sz="2400" dirty="0">
              <a:latin typeface="Calibri" pitchFamily="34" charset="0"/>
              <a:ea typeface="+mn-ea"/>
              <a:cs typeface="Calibri" pitchFamily="34" charset="0"/>
            </a:endParaRPr>
          </a:p>
          <a:p>
            <a:pPr algn="l"/>
            <a:r>
              <a:rPr lang="ro-RO" sz="2400" b="1" dirty="0">
                <a:solidFill>
                  <a:srgbClr val="7030A0"/>
                </a:solidFill>
                <a:latin typeface="Calibri" pitchFamily="34" charset="0"/>
                <a:ea typeface="+mn-ea"/>
                <a:cs typeface="Calibri" pitchFamily="34" charset="0"/>
              </a:rPr>
              <a:t> </a:t>
            </a:r>
            <a:r>
              <a:rPr lang="vi-VN" sz="2400" b="1" dirty="0">
                <a:solidFill>
                  <a:srgbClr val="7030A0"/>
                </a:solidFill>
                <a:latin typeface="Calibri" pitchFamily="34" charset="0"/>
                <a:ea typeface="+mn-ea"/>
                <a:cs typeface="Calibri" pitchFamily="34" charset="0"/>
              </a:rPr>
              <a:t>SELECT * FROM Users;</a:t>
            </a:r>
            <a:endParaRPr lang="en-US" sz="3200" dirty="0">
              <a:latin typeface="Calibri" pitchFamily="34" charset="0"/>
              <a:ea typeface="+mn-ea"/>
              <a:cs typeface="Calibri" pitchFamily="34" charset="0"/>
            </a:endParaRPr>
          </a:p>
        </p:txBody>
      </p:sp>
    </p:spTree>
    <p:extLst>
      <p:ext uri="{BB962C8B-B14F-4D97-AF65-F5344CB8AC3E}">
        <p14:creationId xmlns:p14="http://schemas.microsoft.com/office/powerpoint/2010/main" val="173988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inVertical)">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SQL </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define</a:t>
            </a:r>
            <a:r>
              <a:rPr lang="ro-RO" sz="32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ște</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 structura BD:</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
        <p:nvSpPr>
          <p:cNvPr id="3" name="Rectangle 2"/>
          <p:cNvSpPr/>
          <p:nvPr/>
        </p:nvSpPr>
        <p:spPr>
          <a:xfrm>
            <a:off x="539552" y="1178854"/>
            <a:ext cx="8064895" cy="738664"/>
          </a:xfrm>
          <a:prstGeom prst="rect">
            <a:avLst/>
          </a:prstGeom>
        </p:spPr>
        <p:txBody>
          <a:bodyPr wrap="square">
            <a:spAutoFit/>
          </a:bodyPr>
          <a:lstStyle/>
          <a:p>
            <a:r>
              <a:rPr lang="vi-VN" sz="2100" dirty="0">
                <a:latin typeface="Calibri Light" pitchFamily="34" charset="0"/>
                <a:cs typeface="Calibri Light" pitchFamily="34" charset="0"/>
              </a:rPr>
              <a:t>Pe lângă gestionarea datelor, SQL este folosit și pentru definirea </a:t>
            </a:r>
            <a:r>
              <a:rPr lang="vi-VN" sz="2100" b="1" dirty="0">
                <a:effectLst>
                  <a:outerShdw blurRad="38100" dist="38100" dir="2700000" algn="tl">
                    <a:srgbClr val="000000">
                      <a:alpha val="43137"/>
                    </a:srgbClr>
                  </a:outerShdw>
                </a:effectLst>
                <a:latin typeface="Calibri Light" pitchFamily="34" charset="0"/>
                <a:cs typeface="Calibri Light" pitchFamily="34" charset="0"/>
              </a:rPr>
              <a:t>structurii</a:t>
            </a:r>
            <a:r>
              <a:rPr lang="vi-VN" sz="2100" dirty="0">
                <a:effectLst>
                  <a:outerShdw blurRad="38100" dist="38100" dir="2700000" algn="tl">
                    <a:srgbClr val="000000">
                      <a:alpha val="43137"/>
                    </a:srgbClr>
                  </a:outerShdw>
                </a:effectLst>
                <a:latin typeface="Calibri Light" pitchFamily="34" charset="0"/>
                <a:cs typeface="Calibri Light" pitchFamily="34" charset="0"/>
              </a:rPr>
              <a:t> </a:t>
            </a:r>
            <a:r>
              <a:rPr lang="vi-VN" sz="2100" dirty="0">
                <a:latin typeface="Calibri Light" pitchFamily="34" charset="0"/>
                <a:cs typeface="Calibri Light" pitchFamily="34" charset="0"/>
              </a:rPr>
              <a:t>bazei de date în sine. Aceasta include:</a:t>
            </a:r>
          </a:p>
        </p:txBody>
      </p:sp>
      <p:sp>
        <p:nvSpPr>
          <p:cNvPr id="9" name="Rectangle 8"/>
          <p:cNvSpPr/>
          <p:nvPr/>
        </p:nvSpPr>
        <p:spPr>
          <a:xfrm>
            <a:off x="583477" y="2132856"/>
            <a:ext cx="8020970" cy="1061829"/>
          </a:xfrm>
          <a:prstGeom prst="rect">
            <a:avLst/>
          </a:prstGeom>
        </p:spPr>
        <p:txBody>
          <a:bodyPr wrap="square">
            <a:spAutoFit/>
          </a:bodyPr>
          <a:lstStyle/>
          <a:p>
            <a:r>
              <a:rPr lang="ro-RO" sz="2100" dirty="0">
                <a:latin typeface="Calibri Light" pitchFamily="34" charset="0"/>
                <a:cs typeface="Calibri Light" pitchFamily="34" charset="0"/>
              </a:rPr>
              <a:t>1) </a:t>
            </a:r>
            <a:r>
              <a:rPr lang="ro-RO" sz="2100" u="sng" dirty="0">
                <a:latin typeface="Calibri Light" pitchFamily="34" charset="0"/>
                <a:cs typeface="Calibri Light" pitchFamily="34" charset="0"/>
              </a:rPr>
              <a:t>Crearea structurii bazei de date</a:t>
            </a:r>
            <a:r>
              <a:rPr lang="ro-RO" sz="2100" dirty="0">
                <a:latin typeface="Calibri Light" pitchFamily="34" charset="0"/>
                <a:cs typeface="Calibri Light" pitchFamily="34" charset="0"/>
              </a:rPr>
              <a:t>: comenzi precum </a:t>
            </a:r>
            <a:r>
              <a:rPr lang="ro-RO" sz="2100" b="1" dirty="0">
                <a:latin typeface="Calibri" pitchFamily="34" charset="0"/>
                <a:cs typeface="Calibri" pitchFamily="34" charset="0"/>
              </a:rPr>
              <a:t>CREATE DATABASE </a:t>
            </a:r>
            <a:r>
              <a:rPr lang="ro-RO" sz="2100" dirty="0">
                <a:latin typeface="Calibri Light" pitchFamily="34" charset="0"/>
                <a:cs typeface="Calibri Light" pitchFamily="34" charset="0"/>
              </a:rPr>
              <a:t>și </a:t>
            </a:r>
            <a:r>
              <a:rPr lang="ro-RO" sz="2100" b="1" dirty="0">
                <a:latin typeface="Calibri" pitchFamily="34" charset="0"/>
                <a:cs typeface="Calibri" pitchFamily="34" charset="0"/>
              </a:rPr>
              <a:t>CREATE TABLE </a:t>
            </a:r>
            <a:r>
              <a:rPr lang="ro-RO" sz="2100" dirty="0">
                <a:latin typeface="Calibri Light" pitchFamily="34" charset="0"/>
                <a:cs typeface="Calibri Light" pitchFamily="34" charset="0"/>
              </a:rPr>
              <a:t>sunt folosite pentru a defini structura bazei de date și tabelele din ea.</a:t>
            </a:r>
            <a:endParaRPr lang="en-US" sz="2100" dirty="0">
              <a:latin typeface="Calibri Light" pitchFamily="34" charset="0"/>
              <a:cs typeface="Calibri Light" pitchFamily="34" charset="0"/>
            </a:endParaRPr>
          </a:p>
        </p:txBody>
      </p:sp>
      <p:sp>
        <p:nvSpPr>
          <p:cNvPr id="14" name="Rectangle 13"/>
          <p:cNvSpPr/>
          <p:nvPr/>
        </p:nvSpPr>
        <p:spPr>
          <a:xfrm>
            <a:off x="611560" y="3375283"/>
            <a:ext cx="8020970" cy="738664"/>
          </a:xfrm>
          <a:prstGeom prst="rect">
            <a:avLst/>
          </a:prstGeom>
        </p:spPr>
        <p:txBody>
          <a:bodyPr wrap="square">
            <a:spAutoFit/>
          </a:bodyPr>
          <a:lstStyle/>
          <a:p>
            <a:r>
              <a:rPr lang="ro-RO" sz="2100" dirty="0">
                <a:latin typeface="Calibri Light" pitchFamily="34" charset="0"/>
                <a:cs typeface="Calibri Light" pitchFamily="34" charset="0"/>
              </a:rPr>
              <a:t>2) </a:t>
            </a:r>
            <a:r>
              <a:rPr lang="ro-RO" sz="2100" u="sng" dirty="0">
                <a:latin typeface="Calibri Light" pitchFamily="34" charset="0"/>
                <a:cs typeface="Calibri Light" pitchFamily="34" charset="0"/>
              </a:rPr>
              <a:t>Modificarea structurii bazei de date</a:t>
            </a:r>
            <a:r>
              <a:rPr lang="ro-RO" sz="2100" dirty="0">
                <a:latin typeface="Calibri Light" pitchFamily="34" charset="0"/>
                <a:cs typeface="Calibri Light" pitchFamily="34" charset="0"/>
              </a:rPr>
              <a:t>: comanda </a:t>
            </a:r>
            <a:r>
              <a:rPr lang="ro-RO" sz="2100" b="1" dirty="0">
                <a:latin typeface="Calibri" pitchFamily="34" charset="0"/>
                <a:cs typeface="Calibri" pitchFamily="34" charset="0"/>
              </a:rPr>
              <a:t>ALTER TABLE </a:t>
            </a:r>
            <a:r>
              <a:rPr lang="ro-RO" sz="2100" dirty="0">
                <a:latin typeface="Calibri Light" pitchFamily="34" charset="0"/>
                <a:cs typeface="Calibri Light" pitchFamily="34" charset="0"/>
              </a:rPr>
              <a:t>permite schimbarea structurii tabelelor existente.</a:t>
            </a:r>
            <a:endParaRPr lang="en-US" sz="2100" dirty="0">
              <a:latin typeface="Calibri Light" pitchFamily="34" charset="0"/>
              <a:cs typeface="Calibri Light" pitchFamily="34" charset="0"/>
            </a:endParaRPr>
          </a:p>
        </p:txBody>
      </p:sp>
      <p:sp>
        <p:nvSpPr>
          <p:cNvPr id="15" name="Rectangle 14"/>
          <p:cNvSpPr/>
          <p:nvPr/>
        </p:nvSpPr>
        <p:spPr>
          <a:xfrm>
            <a:off x="611560" y="4562544"/>
            <a:ext cx="8020970" cy="738664"/>
          </a:xfrm>
          <a:prstGeom prst="rect">
            <a:avLst/>
          </a:prstGeom>
        </p:spPr>
        <p:txBody>
          <a:bodyPr wrap="square">
            <a:spAutoFit/>
          </a:bodyPr>
          <a:lstStyle/>
          <a:p>
            <a:r>
              <a:rPr lang="ro-RO" sz="2100" dirty="0">
                <a:latin typeface="Calibri Light" pitchFamily="34" charset="0"/>
                <a:cs typeface="Calibri Light" pitchFamily="34" charset="0"/>
              </a:rPr>
              <a:t>3) </a:t>
            </a:r>
            <a:r>
              <a:rPr lang="vi-VN" sz="2100" u="sng" dirty="0">
                <a:latin typeface="Calibri Light" pitchFamily="34" charset="0"/>
                <a:cs typeface="Calibri Light" pitchFamily="34" charset="0"/>
              </a:rPr>
              <a:t>Ștergerea obiectelor</a:t>
            </a:r>
            <a:r>
              <a:rPr lang="vi-VN" sz="2100" dirty="0">
                <a:latin typeface="Calibri Light" pitchFamily="34" charset="0"/>
                <a:cs typeface="Calibri Light" pitchFamily="34" charset="0"/>
              </a:rPr>
              <a:t>: comanda </a:t>
            </a:r>
            <a:r>
              <a:rPr lang="vi-VN" sz="2100" b="1" dirty="0">
                <a:latin typeface="Calibri" pitchFamily="34" charset="0"/>
                <a:cs typeface="Calibri" pitchFamily="34" charset="0"/>
              </a:rPr>
              <a:t>DROP</a:t>
            </a:r>
            <a:r>
              <a:rPr lang="vi-VN" sz="2100" dirty="0">
                <a:latin typeface="Calibri Light" pitchFamily="34" charset="0"/>
                <a:cs typeface="Calibri Light" pitchFamily="34" charset="0"/>
              </a:rPr>
              <a:t> este folosită pentru a elimina tabele, baze de date sau alte obiecte</a:t>
            </a:r>
            <a:r>
              <a:rPr lang="ro-RO" sz="2100" dirty="0">
                <a:latin typeface="Calibri Light" pitchFamily="34" charset="0"/>
                <a:cs typeface="Calibri Light" pitchFamily="34" charset="0"/>
              </a:rPr>
              <a:t>.</a:t>
            </a:r>
            <a:endParaRPr lang="en-US" sz="2100" dirty="0">
              <a:latin typeface="Calibri Light" pitchFamily="34" charset="0"/>
              <a:cs typeface="Calibri Light" pitchFamily="34" charset="0"/>
            </a:endParaRPr>
          </a:p>
        </p:txBody>
      </p:sp>
    </p:spTree>
    <p:extLst>
      <p:ext uri="{BB962C8B-B14F-4D97-AF65-F5344CB8AC3E}">
        <p14:creationId xmlns:p14="http://schemas.microsoft.com/office/powerpoint/2010/main" val="995482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Create Drop Database:</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
        <p:nvSpPr>
          <p:cNvPr id="3" name="Rectangle 2"/>
          <p:cNvSpPr/>
          <p:nvPr/>
        </p:nvSpPr>
        <p:spPr>
          <a:xfrm>
            <a:off x="539552" y="1178854"/>
            <a:ext cx="8064895" cy="415498"/>
          </a:xfrm>
          <a:prstGeom prst="rect">
            <a:avLst/>
          </a:prstGeom>
        </p:spPr>
        <p:txBody>
          <a:bodyPr wrap="square">
            <a:spAutoFit/>
          </a:bodyPr>
          <a:lstStyle/>
          <a:p>
            <a:r>
              <a:rPr lang="vi-VN" sz="2100" dirty="0">
                <a:latin typeface="Calibri Light" pitchFamily="34" charset="0"/>
                <a:cs typeface="Calibri Light" pitchFamily="34" charset="0"/>
              </a:rPr>
              <a:t>Pentru a crea o nouă </a:t>
            </a:r>
            <a:r>
              <a:rPr lang="ro-RO" sz="2100" dirty="0">
                <a:latin typeface="Calibri Light" pitchFamily="34" charset="0"/>
                <a:cs typeface="Calibri Light" pitchFamily="34" charset="0"/>
              </a:rPr>
              <a:t>BD</a:t>
            </a:r>
            <a:r>
              <a:rPr lang="vi-VN" sz="2100" dirty="0">
                <a:latin typeface="Calibri Light" pitchFamily="34" charset="0"/>
                <a:cs typeface="Calibri Light" pitchFamily="34" charset="0"/>
              </a:rPr>
              <a:t>,</a:t>
            </a:r>
            <a:r>
              <a:rPr lang="ro-RO" sz="2100" dirty="0">
                <a:latin typeface="Calibri Light" pitchFamily="34" charset="0"/>
                <a:cs typeface="Calibri Light" pitchFamily="34" charset="0"/>
              </a:rPr>
              <a:t> </a:t>
            </a:r>
            <a:r>
              <a:rPr lang="vi-VN" sz="2100" dirty="0">
                <a:latin typeface="Calibri Light" pitchFamily="34" charset="0"/>
                <a:cs typeface="Calibri Light" pitchFamily="34" charset="0"/>
              </a:rPr>
              <a:t>utiliz</a:t>
            </a:r>
            <a:r>
              <a:rPr lang="ro-RO" sz="2100" dirty="0">
                <a:latin typeface="Calibri Light" pitchFamily="34" charset="0"/>
                <a:cs typeface="Calibri Light" pitchFamily="34" charset="0"/>
              </a:rPr>
              <a:t>ăm</a:t>
            </a:r>
            <a:r>
              <a:rPr lang="vi-VN" sz="2100" dirty="0">
                <a:latin typeface="Calibri Light" pitchFamily="34" charset="0"/>
                <a:cs typeface="Calibri Light" pitchFamily="34" charset="0"/>
              </a:rPr>
              <a:t> comanda CREATE</a:t>
            </a:r>
            <a:r>
              <a:rPr lang="ro-RO" sz="2100" dirty="0">
                <a:latin typeface="Calibri Light" pitchFamily="34" charset="0"/>
                <a:cs typeface="Calibri Light" pitchFamily="34" charset="0"/>
              </a:rPr>
              <a:t> </a:t>
            </a:r>
            <a:r>
              <a:rPr lang="vi-VN" sz="2100" dirty="0">
                <a:latin typeface="Calibri Light" pitchFamily="34" charset="0"/>
                <a:cs typeface="Calibri Light" pitchFamily="34" charset="0"/>
              </a:rPr>
              <a:t>DATABASE </a:t>
            </a:r>
            <a:r>
              <a:rPr lang="ro-RO" sz="2100" dirty="0">
                <a:latin typeface="Calibri Light" pitchFamily="34" charset="0"/>
                <a:cs typeface="Calibri Light" pitchFamily="34" charset="0"/>
              </a:rPr>
              <a:t>nume_db</a:t>
            </a:r>
            <a:r>
              <a:rPr lang="vi-VN" sz="2100" dirty="0">
                <a:latin typeface="Calibri Light" pitchFamily="34" charset="0"/>
                <a:cs typeface="Calibri Light" pitchFamily="34" charset="0"/>
              </a:rPr>
              <a:t>:</a:t>
            </a:r>
          </a:p>
        </p:txBody>
      </p:sp>
      <p:sp>
        <p:nvSpPr>
          <p:cNvPr id="8" name="Title 6"/>
          <p:cNvSpPr txBox="1">
            <a:spLocks/>
          </p:cNvSpPr>
          <p:nvPr/>
        </p:nvSpPr>
        <p:spPr>
          <a:xfrm>
            <a:off x="611560" y="1700808"/>
            <a:ext cx="6534904" cy="576064"/>
          </a:xfrm>
          <a:prstGeom prst="rect">
            <a:avLst/>
          </a:prstGeom>
          <a:solidFill>
            <a:schemeClr val="bg1">
              <a:lumMod val="9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o-RO" sz="3200" b="1" dirty="0">
                <a:latin typeface="Calibri" pitchFamily="34" charset="0"/>
                <a:ea typeface="+mn-ea"/>
                <a:cs typeface="Calibri" pitchFamily="34" charset="0"/>
              </a:rPr>
              <a:t>CREATE DATABASE</a:t>
            </a:r>
            <a:r>
              <a:rPr lang="ro-RO" sz="3200" dirty="0">
                <a:latin typeface="Calibri" pitchFamily="34" charset="0"/>
                <a:ea typeface="+mn-ea"/>
                <a:cs typeface="Calibri" pitchFamily="34" charset="0"/>
              </a:rPr>
              <a:t> </a:t>
            </a:r>
            <a:r>
              <a:rPr lang="ro-RO" sz="3200" b="1" dirty="0">
                <a:solidFill>
                  <a:srgbClr val="7030A0"/>
                </a:solidFill>
                <a:latin typeface="Calibri" pitchFamily="34" charset="0"/>
                <a:ea typeface="+mn-ea"/>
                <a:cs typeface="Calibri" pitchFamily="34" charset="0"/>
              </a:rPr>
              <a:t>test</a:t>
            </a:r>
            <a:r>
              <a:rPr lang="ro-RO" sz="3200" dirty="0">
                <a:latin typeface="Calibri" pitchFamily="34" charset="0"/>
                <a:ea typeface="+mn-ea"/>
                <a:cs typeface="Calibri" pitchFamily="34" charset="0"/>
              </a:rPr>
              <a:t>;</a:t>
            </a:r>
            <a:endParaRPr lang="en-US" sz="3200" dirty="0">
              <a:latin typeface="Calibri" pitchFamily="34" charset="0"/>
              <a:ea typeface="+mn-ea"/>
              <a:cs typeface="Calibri" pitchFamily="34" charset="0"/>
            </a:endParaRPr>
          </a:p>
        </p:txBody>
      </p:sp>
      <p:sp>
        <p:nvSpPr>
          <p:cNvPr id="10" name="Rectangle 9"/>
          <p:cNvSpPr/>
          <p:nvPr/>
        </p:nvSpPr>
        <p:spPr>
          <a:xfrm>
            <a:off x="539552" y="2763030"/>
            <a:ext cx="8064895" cy="415498"/>
          </a:xfrm>
          <a:prstGeom prst="rect">
            <a:avLst/>
          </a:prstGeom>
        </p:spPr>
        <p:txBody>
          <a:bodyPr wrap="square">
            <a:spAutoFit/>
          </a:bodyPr>
          <a:lstStyle/>
          <a:p>
            <a:r>
              <a:rPr lang="vi-VN" sz="2100" dirty="0">
                <a:latin typeface="Calibri Light" pitchFamily="34" charset="0"/>
                <a:cs typeface="Calibri Light" pitchFamily="34" charset="0"/>
              </a:rPr>
              <a:t>Pentru a elimina o </a:t>
            </a:r>
            <a:r>
              <a:rPr lang="ro-RO" sz="2100" dirty="0">
                <a:latin typeface="Calibri Light" pitchFamily="34" charset="0"/>
                <a:cs typeface="Calibri Light" pitchFamily="34" charset="0"/>
              </a:rPr>
              <a:t>BD</a:t>
            </a:r>
            <a:r>
              <a:rPr lang="vi-VN" sz="2100" dirty="0">
                <a:latin typeface="Calibri Light" pitchFamily="34" charset="0"/>
                <a:cs typeface="Calibri Light" pitchFamily="34" charset="0"/>
              </a:rPr>
              <a:t>, utiliz</a:t>
            </a:r>
            <a:r>
              <a:rPr lang="ro-RO" sz="2100" dirty="0">
                <a:latin typeface="Calibri Light" pitchFamily="34" charset="0"/>
                <a:cs typeface="Calibri Light" pitchFamily="34" charset="0"/>
              </a:rPr>
              <a:t>ăm</a:t>
            </a:r>
            <a:r>
              <a:rPr lang="vi-VN" sz="2100" dirty="0">
                <a:latin typeface="Calibri Light" pitchFamily="34" charset="0"/>
                <a:cs typeface="Calibri Light" pitchFamily="34" charset="0"/>
              </a:rPr>
              <a:t> comanda DROP DATABASE </a:t>
            </a:r>
            <a:r>
              <a:rPr lang="ro-RO" sz="2100" dirty="0">
                <a:latin typeface="Calibri Light" pitchFamily="34" charset="0"/>
                <a:cs typeface="Calibri Light" pitchFamily="34" charset="0"/>
              </a:rPr>
              <a:t>nume_db</a:t>
            </a:r>
            <a:r>
              <a:rPr lang="vi-VN" sz="2100" dirty="0">
                <a:latin typeface="Calibri Light" pitchFamily="34" charset="0"/>
                <a:cs typeface="Calibri Light" pitchFamily="34" charset="0"/>
              </a:rPr>
              <a:t>.</a:t>
            </a:r>
          </a:p>
        </p:txBody>
      </p:sp>
      <p:sp>
        <p:nvSpPr>
          <p:cNvPr id="11" name="Title 6"/>
          <p:cNvSpPr txBox="1">
            <a:spLocks/>
          </p:cNvSpPr>
          <p:nvPr/>
        </p:nvSpPr>
        <p:spPr>
          <a:xfrm>
            <a:off x="611560" y="3284984"/>
            <a:ext cx="6534904" cy="576064"/>
          </a:xfrm>
          <a:prstGeom prst="rect">
            <a:avLst/>
          </a:prstGeom>
          <a:solidFill>
            <a:schemeClr val="bg1">
              <a:lumMod val="9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o-RO" sz="3200" b="1" dirty="0">
                <a:latin typeface="Calibri" pitchFamily="34" charset="0"/>
                <a:ea typeface="+mn-ea"/>
                <a:cs typeface="Calibri" pitchFamily="34" charset="0"/>
              </a:rPr>
              <a:t>DROP DATABASE</a:t>
            </a:r>
            <a:r>
              <a:rPr lang="ro-RO" sz="3200" dirty="0">
                <a:latin typeface="Calibri" pitchFamily="34" charset="0"/>
                <a:ea typeface="+mn-ea"/>
                <a:cs typeface="Calibri" pitchFamily="34" charset="0"/>
              </a:rPr>
              <a:t> </a:t>
            </a:r>
            <a:r>
              <a:rPr lang="ro-RO" sz="3200" b="1" dirty="0">
                <a:solidFill>
                  <a:srgbClr val="7030A0"/>
                </a:solidFill>
                <a:latin typeface="Calibri" pitchFamily="34" charset="0"/>
                <a:ea typeface="+mn-ea"/>
                <a:cs typeface="Calibri" pitchFamily="34" charset="0"/>
              </a:rPr>
              <a:t>test</a:t>
            </a:r>
            <a:r>
              <a:rPr lang="ro-RO" sz="3200" dirty="0">
                <a:latin typeface="Calibri" pitchFamily="34" charset="0"/>
                <a:ea typeface="+mn-ea"/>
                <a:cs typeface="Calibri" pitchFamily="34" charset="0"/>
              </a:rPr>
              <a:t>;</a:t>
            </a:r>
            <a:endParaRPr lang="en-US" sz="3200" dirty="0">
              <a:latin typeface="Calibri" pitchFamily="34" charset="0"/>
              <a:ea typeface="+mn-ea"/>
              <a:cs typeface="Calibri" pitchFamily="34" charset="0"/>
            </a:endParaRPr>
          </a:p>
        </p:txBody>
      </p:sp>
      <p:sp>
        <p:nvSpPr>
          <p:cNvPr id="12" name="Rectangle 11"/>
          <p:cNvSpPr/>
          <p:nvPr/>
        </p:nvSpPr>
        <p:spPr>
          <a:xfrm>
            <a:off x="539552" y="3933056"/>
            <a:ext cx="8064895" cy="738664"/>
          </a:xfrm>
          <a:prstGeom prst="rect">
            <a:avLst/>
          </a:prstGeom>
        </p:spPr>
        <p:txBody>
          <a:bodyPr wrap="square">
            <a:spAutoFit/>
          </a:bodyPr>
          <a:lstStyle/>
          <a:p>
            <a:r>
              <a:rPr lang="vi-VN" sz="2100" dirty="0">
                <a:latin typeface="Calibri Light" pitchFamily="34" charset="0"/>
                <a:cs typeface="Calibri Light" pitchFamily="34" charset="0"/>
              </a:rPr>
              <a:t>Fiți extrem de atenți când utilizați</a:t>
            </a:r>
            <a:r>
              <a:rPr lang="ro-RO" sz="2100" dirty="0">
                <a:latin typeface="Calibri Light" pitchFamily="34" charset="0"/>
                <a:cs typeface="Calibri Light" pitchFamily="34" charset="0"/>
              </a:rPr>
              <a:t> </a:t>
            </a:r>
            <a:r>
              <a:rPr lang="vi-VN" sz="2100" dirty="0">
                <a:latin typeface="Calibri Light" pitchFamily="34" charset="0"/>
                <a:cs typeface="Calibri Light" pitchFamily="34" charset="0"/>
              </a:rPr>
              <a:t>această comandă, deoarece șterge</a:t>
            </a:r>
          </a:p>
          <a:p>
            <a:r>
              <a:rPr lang="vi-VN" sz="2100" dirty="0">
                <a:latin typeface="Calibri Light" pitchFamily="34" charset="0"/>
                <a:cs typeface="Calibri Light" pitchFamily="34" charset="0"/>
              </a:rPr>
              <a:t>definitiv baza de date și toate datele</a:t>
            </a:r>
            <a:r>
              <a:rPr lang="ro-RO" sz="2100" dirty="0">
                <a:latin typeface="Calibri Light" pitchFamily="34" charset="0"/>
                <a:cs typeface="Calibri Light" pitchFamily="34" charset="0"/>
              </a:rPr>
              <a:t> </a:t>
            </a:r>
            <a:r>
              <a:rPr lang="vi-VN" sz="2100" dirty="0">
                <a:latin typeface="Calibri Light" pitchFamily="34" charset="0"/>
                <a:cs typeface="Calibri Light" pitchFamily="34" charset="0"/>
              </a:rPr>
              <a:t>acesteia.</a:t>
            </a:r>
          </a:p>
        </p:txBody>
      </p:sp>
    </p:spTree>
    <p:extLst>
      <p:ext uri="{BB962C8B-B14F-4D97-AF65-F5344CB8AC3E}">
        <p14:creationId xmlns:p14="http://schemas.microsoft.com/office/powerpoint/2010/main" val="429320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Create Drop Table:</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
        <p:nvSpPr>
          <p:cNvPr id="8" name="Title 6"/>
          <p:cNvSpPr txBox="1">
            <a:spLocks/>
          </p:cNvSpPr>
          <p:nvPr/>
        </p:nvSpPr>
        <p:spPr>
          <a:xfrm>
            <a:off x="539552" y="1196752"/>
            <a:ext cx="8064896" cy="4320480"/>
          </a:xfrm>
          <a:prstGeom prst="rect">
            <a:avLst/>
          </a:prstGeom>
          <a:solidFill>
            <a:schemeClr val="bg1">
              <a:lumMod val="9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vi-VN" sz="2400" b="1" dirty="0">
                <a:latin typeface="Calibri" pitchFamily="34" charset="0"/>
                <a:ea typeface="+mn-ea"/>
                <a:cs typeface="Calibri" pitchFamily="34" charset="0"/>
              </a:rPr>
              <a:t>CREATE TABLE </a:t>
            </a:r>
            <a:r>
              <a:rPr lang="vi-VN" sz="2400" b="1" dirty="0">
                <a:solidFill>
                  <a:srgbClr val="C00000"/>
                </a:solidFill>
                <a:latin typeface="Calibri" pitchFamily="34" charset="0"/>
                <a:ea typeface="+mn-ea"/>
                <a:cs typeface="Calibri" pitchFamily="34" charset="0"/>
              </a:rPr>
              <a:t>Employees</a:t>
            </a:r>
            <a:r>
              <a:rPr lang="vi-VN" sz="2400" dirty="0">
                <a:solidFill>
                  <a:srgbClr val="C00000"/>
                </a:solidFill>
                <a:latin typeface="Calibri" pitchFamily="34" charset="0"/>
                <a:ea typeface="+mn-ea"/>
                <a:cs typeface="Calibri" pitchFamily="34" charset="0"/>
              </a:rPr>
              <a:t> </a:t>
            </a:r>
            <a:r>
              <a:rPr lang="vi-VN" sz="2400" dirty="0">
                <a:latin typeface="Calibri" pitchFamily="34" charset="0"/>
                <a:ea typeface="+mn-ea"/>
                <a:cs typeface="Calibri" pitchFamily="34" charset="0"/>
              </a:rPr>
              <a:t>(    </a:t>
            </a:r>
            <a:endParaRPr lang="ro-RO" sz="2400" dirty="0">
              <a:latin typeface="Calibri" pitchFamily="34" charset="0"/>
              <a:ea typeface="+mn-ea"/>
              <a:cs typeface="Calibri" pitchFamily="34" charset="0"/>
            </a:endParaRPr>
          </a:p>
          <a:p>
            <a:pPr algn="l"/>
            <a:r>
              <a:rPr lang="ro-RO" sz="2400" b="1" dirty="0">
                <a:solidFill>
                  <a:srgbClr val="7030A0"/>
                </a:solidFill>
                <a:latin typeface="Calibri" pitchFamily="34" charset="0"/>
                <a:ea typeface="+mn-ea"/>
                <a:cs typeface="Calibri" pitchFamily="34" charset="0"/>
              </a:rPr>
              <a:t>    </a:t>
            </a:r>
            <a:r>
              <a:rPr lang="vi-VN" sz="2400" b="1" dirty="0">
                <a:solidFill>
                  <a:srgbClr val="7030A0"/>
                </a:solidFill>
                <a:latin typeface="Calibri" pitchFamily="34" charset="0"/>
                <a:ea typeface="+mn-ea"/>
                <a:cs typeface="Calibri" pitchFamily="34" charset="0"/>
              </a:rPr>
              <a:t>EmployeeID</a:t>
            </a:r>
            <a:r>
              <a:rPr lang="vi-VN" sz="2400" dirty="0">
                <a:latin typeface="Calibri" pitchFamily="34" charset="0"/>
                <a:ea typeface="+mn-ea"/>
                <a:cs typeface="Calibri" pitchFamily="34" charset="0"/>
              </a:rPr>
              <a:t> </a:t>
            </a:r>
            <a:r>
              <a:rPr lang="vi-VN" sz="2400" b="1" dirty="0">
                <a:solidFill>
                  <a:srgbClr val="00B050"/>
                </a:solidFill>
                <a:latin typeface="Calibri" pitchFamily="34" charset="0"/>
                <a:ea typeface="+mn-ea"/>
                <a:cs typeface="Calibri" pitchFamily="34" charset="0"/>
              </a:rPr>
              <a:t>INT</a:t>
            </a:r>
            <a:r>
              <a:rPr lang="vi-VN" sz="2400" dirty="0">
                <a:latin typeface="Calibri" pitchFamily="34" charset="0"/>
                <a:ea typeface="+mn-ea"/>
                <a:cs typeface="Calibri" pitchFamily="34" charset="0"/>
              </a:rPr>
              <a:t> </a:t>
            </a:r>
            <a:r>
              <a:rPr lang="vi-VN" sz="2400" b="1" dirty="0">
                <a:solidFill>
                  <a:srgbClr val="00B0F0"/>
                </a:solidFill>
                <a:latin typeface="Calibri" pitchFamily="34" charset="0"/>
                <a:ea typeface="+mn-ea"/>
                <a:cs typeface="Calibri" pitchFamily="34" charset="0"/>
              </a:rPr>
              <a:t>PRIMARY KEY</a:t>
            </a:r>
            <a:r>
              <a:rPr lang="vi-VN" sz="2400" dirty="0">
                <a:latin typeface="Calibri" pitchFamily="34" charset="0"/>
                <a:ea typeface="+mn-ea"/>
                <a:cs typeface="Calibri" pitchFamily="34" charset="0"/>
              </a:rPr>
              <a:t>, </a:t>
            </a:r>
            <a:endParaRPr lang="ro-RO" sz="2400" dirty="0">
              <a:latin typeface="Calibri" pitchFamily="34" charset="0"/>
              <a:ea typeface="+mn-ea"/>
              <a:cs typeface="Calibri" pitchFamily="34" charset="0"/>
            </a:endParaRPr>
          </a:p>
          <a:p>
            <a:pPr algn="l"/>
            <a:r>
              <a:rPr lang="ro-RO" sz="2400" b="1" dirty="0">
                <a:solidFill>
                  <a:srgbClr val="7030A0"/>
                </a:solidFill>
                <a:latin typeface="Calibri" pitchFamily="34" charset="0"/>
                <a:ea typeface="+mn-ea"/>
                <a:cs typeface="Calibri" pitchFamily="34" charset="0"/>
              </a:rPr>
              <a:t>    </a:t>
            </a:r>
            <a:r>
              <a:rPr lang="vi-VN" sz="2400" b="1" dirty="0">
                <a:solidFill>
                  <a:srgbClr val="7030A0"/>
                </a:solidFill>
                <a:latin typeface="Calibri" pitchFamily="34" charset="0"/>
                <a:ea typeface="+mn-ea"/>
                <a:cs typeface="Calibri" pitchFamily="34" charset="0"/>
              </a:rPr>
              <a:t>FirstName</a:t>
            </a:r>
            <a:r>
              <a:rPr lang="vi-VN" sz="2400" dirty="0">
                <a:latin typeface="Calibri" pitchFamily="34" charset="0"/>
                <a:ea typeface="+mn-ea"/>
                <a:cs typeface="Calibri" pitchFamily="34" charset="0"/>
              </a:rPr>
              <a:t> </a:t>
            </a:r>
            <a:r>
              <a:rPr lang="vi-VN" sz="2400" b="1" dirty="0">
                <a:solidFill>
                  <a:srgbClr val="00B050"/>
                </a:solidFill>
                <a:latin typeface="Calibri" pitchFamily="34" charset="0"/>
                <a:ea typeface="+mn-ea"/>
                <a:cs typeface="Calibri" pitchFamily="34" charset="0"/>
              </a:rPr>
              <a:t>VARCHAR(50)</a:t>
            </a:r>
            <a:r>
              <a:rPr lang="vi-VN" sz="2400" dirty="0">
                <a:latin typeface="Calibri" pitchFamily="34" charset="0"/>
                <a:ea typeface="+mn-ea"/>
                <a:cs typeface="Calibri" pitchFamily="34" charset="0"/>
              </a:rPr>
              <a:t> </a:t>
            </a:r>
            <a:r>
              <a:rPr lang="vi-VN" sz="2400" b="1" dirty="0">
                <a:solidFill>
                  <a:srgbClr val="00B0F0"/>
                </a:solidFill>
                <a:latin typeface="Calibri" pitchFamily="34" charset="0"/>
                <a:ea typeface="+mn-ea"/>
                <a:cs typeface="Calibri" pitchFamily="34" charset="0"/>
              </a:rPr>
              <a:t>NOT NULL</a:t>
            </a:r>
            <a:r>
              <a:rPr lang="vi-VN" sz="2400" dirty="0">
                <a:latin typeface="Calibri" pitchFamily="34" charset="0"/>
                <a:ea typeface="+mn-ea"/>
                <a:cs typeface="Calibri" pitchFamily="34" charset="0"/>
              </a:rPr>
              <a:t>,</a:t>
            </a:r>
            <a:endParaRPr lang="ro-RO" sz="2400" dirty="0">
              <a:latin typeface="Calibri" pitchFamily="34" charset="0"/>
              <a:ea typeface="+mn-ea"/>
              <a:cs typeface="Calibri" pitchFamily="34" charset="0"/>
            </a:endParaRPr>
          </a:p>
          <a:p>
            <a:pPr algn="l"/>
            <a:r>
              <a:rPr lang="ro-RO" sz="2400" b="1" dirty="0">
                <a:solidFill>
                  <a:srgbClr val="7030A0"/>
                </a:solidFill>
                <a:latin typeface="Calibri" pitchFamily="34" charset="0"/>
                <a:ea typeface="+mn-ea"/>
                <a:cs typeface="Calibri" pitchFamily="34" charset="0"/>
              </a:rPr>
              <a:t>    </a:t>
            </a:r>
            <a:r>
              <a:rPr lang="vi-VN" sz="2400" b="1" dirty="0">
                <a:solidFill>
                  <a:srgbClr val="7030A0"/>
                </a:solidFill>
                <a:latin typeface="Calibri" pitchFamily="34" charset="0"/>
                <a:ea typeface="+mn-ea"/>
                <a:cs typeface="Calibri" pitchFamily="34" charset="0"/>
              </a:rPr>
              <a:t>LastName</a:t>
            </a:r>
            <a:r>
              <a:rPr lang="vi-VN" sz="2400" dirty="0">
                <a:latin typeface="Calibri" pitchFamily="34" charset="0"/>
                <a:ea typeface="+mn-ea"/>
                <a:cs typeface="Calibri" pitchFamily="34" charset="0"/>
              </a:rPr>
              <a:t> </a:t>
            </a:r>
            <a:r>
              <a:rPr lang="vi-VN" sz="2400" b="1" dirty="0">
                <a:solidFill>
                  <a:srgbClr val="00B050"/>
                </a:solidFill>
                <a:latin typeface="Calibri" pitchFamily="34" charset="0"/>
                <a:ea typeface="+mn-ea"/>
                <a:cs typeface="Calibri" pitchFamily="34" charset="0"/>
              </a:rPr>
              <a:t>VARCHAR(50)</a:t>
            </a:r>
            <a:r>
              <a:rPr lang="vi-VN" sz="2400" dirty="0">
                <a:latin typeface="Calibri" pitchFamily="34" charset="0"/>
                <a:ea typeface="+mn-ea"/>
                <a:cs typeface="Calibri" pitchFamily="34" charset="0"/>
              </a:rPr>
              <a:t> </a:t>
            </a:r>
            <a:r>
              <a:rPr lang="vi-VN" sz="2400" b="1" dirty="0">
                <a:solidFill>
                  <a:srgbClr val="00B0F0"/>
                </a:solidFill>
                <a:latin typeface="Calibri" pitchFamily="34" charset="0"/>
                <a:ea typeface="+mn-ea"/>
                <a:cs typeface="Calibri" pitchFamily="34" charset="0"/>
              </a:rPr>
              <a:t>NOT NULL</a:t>
            </a:r>
            <a:r>
              <a:rPr lang="vi-VN" sz="2400" dirty="0">
                <a:latin typeface="Calibri" pitchFamily="34" charset="0"/>
                <a:ea typeface="+mn-ea"/>
                <a:cs typeface="Calibri" pitchFamily="34" charset="0"/>
              </a:rPr>
              <a:t>,</a:t>
            </a:r>
            <a:endParaRPr lang="ro-RO" sz="2400" dirty="0">
              <a:latin typeface="Calibri" pitchFamily="34" charset="0"/>
              <a:ea typeface="+mn-ea"/>
              <a:cs typeface="Calibri" pitchFamily="34" charset="0"/>
            </a:endParaRPr>
          </a:p>
          <a:p>
            <a:pPr algn="l"/>
            <a:r>
              <a:rPr lang="ro-RO" sz="2400" b="1" dirty="0">
                <a:solidFill>
                  <a:srgbClr val="7030A0"/>
                </a:solidFill>
                <a:latin typeface="Calibri" pitchFamily="34" charset="0"/>
                <a:ea typeface="+mn-ea"/>
                <a:cs typeface="Calibri" pitchFamily="34" charset="0"/>
              </a:rPr>
              <a:t>    </a:t>
            </a:r>
            <a:r>
              <a:rPr lang="vi-VN" sz="2400" b="1" dirty="0">
                <a:solidFill>
                  <a:srgbClr val="7030A0"/>
                </a:solidFill>
                <a:latin typeface="Calibri" pitchFamily="34" charset="0"/>
                <a:ea typeface="+mn-ea"/>
                <a:cs typeface="Calibri" pitchFamily="34" charset="0"/>
              </a:rPr>
              <a:t>Email</a:t>
            </a:r>
            <a:r>
              <a:rPr lang="vi-VN" sz="2400" dirty="0">
                <a:latin typeface="Calibri" pitchFamily="34" charset="0"/>
                <a:ea typeface="+mn-ea"/>
                <a:cs typeface="Calibri" pitchFamily="34" charset="0"/>
              </a:rPr>
              <a:t> </a:t>
            </a:r>
            <a:r>
              <a:rPr lang="vi-VN" sz="2400" b="1" dirty="0">
                <a:solidFill>
                  <a:srgbClr val="00B050"/>
                </a:solidFill>
                <a:latin typeface="Calibri" pitchFamily="34" charset="0"/>
                <a:ea typeface="+mn-ea"/>
                <a:cs typeface="Calibri" pitchFamily="34" charset="0"/>
              </a:rPr>
              <a:t>VARCHAR(100)</a:t>
            </a:r>
            <a:r>
              <a:rPr lang="vi-VN" sz="2400" dirty="0">
                <a:latin typeface="Calibri" pitchFamily="34" charset="0"/>
                <a:ea typeface="+mn-ea"/>
                <a:cs typeface="Calibri" pitchFamily="34" charset="0"/>
              </a:rPr>
              <a:t> </a:t>
            </a:r>
            <a:r>
              <a:rPr lang="vi-VN" sz="2400" b="1" dirty="0">
                <a:solidFill>
                  <a:srgbClr val="00B0F0"/>
                </a:solidFill>
                <a:latin typeface="Calibri" pitchFamily="34" charset="0"/>
                <a:ea typeface="+mn-ea"/>
                <a:cs typeface="Calibri" pitchFamily="34" charset="0"/>
              </a:rPr>
              <a:t>UNIQUE</a:t>
            </a:r>
            <a:r>
              <a:rPr lang="vi-VN" sz="2400" dirty="0">
                <a:latin typeface="Calibri" pitchFamily="34" charset="0"/>
                <a:ea typeface="+mn-ea"/>
                <a:cs typeface="Calibri" pitchFamily="34" charset="0"/>
              </a:rPr>
              <a:t>,                  </a:t>
            </a:r>
            <a:endParaRPr lang="ro-RO" sz="2400" dirty="0">
              <a:latin typeface="Calibri" pitchFamily="34" charset="0"/>
              <a:ea typeface="+mn-ea"/>
              <a:cs typeface="Calibri" pitchFamily="34" charset="0"/>
            </a:endParaRPr>
          </a:p>
          <a:p>
            <a:pPr algn="l"/>
            <a:r>
              <a:rPr lang="ro-RO" sz="2400" b="1" dirty="0">
                <a:solidFill>
                  <a:srgbClr val="7030A0"/>
                </a:solidFill>
                <a:latin typeface="Calibri" pitchFamily="34" charset="0"/>
                <a:ea typeface="+mn-ea"/>
                <a:cs typeface="Calibri" pitchFamily="34" charset="0"/>
              </a:rPr>
              <a:t>    </a:t>
            </a:r>
            <a:r>
              <a:rPr lang="vi-VN" sz="2400" b="1" dirty="0">
                <a:solidFill>
                  <a:srgbClr val="7030A0"/>
                </a:solidFill>
                <a:latin typeface="Calibri" pitchFamily="34" charset="0"/>
                <a:ea typeface="+mn-ea"/>
                <a:cs typeface="Calibri" pitchFamily="34" charset="0"/>
              </a:rPr>
              <a:t>PhoneNumber</a:t>
            </a:r>
            <a:r>
              <a:rPr lang="vi-VN" sz="2400" dirty="0">
                <a:latin typeface="Calibri" pitchFamily="34" charset="0"/>
                <a:ea typeface="+mn-ea"/>
                <a:cs typeface="Calibri" pitchFamily="34" charset="0"/>
              </a:rPr>
              <a:t> </a:t>
            </a:r>
            <a:r>
              <a:rPr lang="vi-VN" sz="2400" b="1" dirty="0">
                <a:solidFill>
                  <a:srgbClr val="00B050"/>
                </a:solidFill>
                <a:latin typeface="Calibri" pitchFamily="34" charset="0"/>
                <a:ea typeface="+mn-ea"/>
                <a:cs typeface="Calibri" pitchFamily="34" charset="0"/>
              </a:rPr>
              <a:t>VARCHAR(20)</a:t>
            </a:r>
            <a:r>
              <a:rPr lang="vi-VN" sz="2400" dirty="0">
                <a:latin typeface="Calibri" pitchFamily="34" charset="0"/>
                <a:ea typeface="+mn-ea"/>
                <a:cs typeface="Calibri" pitchFamily="34" charset="0"/>
              </a:rPr>
              <a:t> </a:t>
            </a:r>
            <a:r>
              <a:rPr lang="vi-VN" sz="2400" b="1" dirty="0">
                <a:solidFill>
                  <a:srgbClr val="00B0F0"/>
                </a:solidFill>
                <a:latin typeface="Calibri" pitchFamily="34" charset="0"/>
                <a:ea typeface="+mn-ea"/>
                <a:cs typeface="Calibri" pitchFamily="34" charset="0"/>
              </a:rPr>
              <a:t>DEFAULT</a:t>
            </a:r>
            <a:r>
              <a:rPr lang="vi-VN" sz="2400" dirty="0">
                <a:latin typeface="Calibri" pitchFamily="34" charset="0"/>
                <a:ea typeface="+mn-ea"/>
                <a:cs typeface="Calibri" pitchFamily="34" charset="0"/>
              </a:rPr>
              <a:t> 'N/A',</a:t>
            </a:r>
            <a:endParaRPr lang="ro-RO" sz="2400" dirty="0">
              <a:latin typeface="Calibri" pitchFamily="34" charset="0"/>
              <a:ea typeface="+mn-ea"/>
              <a:cs typeface="Calibri" pitchFamily="34" charset="0"/>
            </a:endParaRPr>
          </a:p>
          <a:p>
            <a:pPr algn="l"/>
            <a:r>
              <a:rPr lang="ro-RO" sz="2400" b="1" dirty="0">
                <a:solidFill>
                  <a:srgbClr val="7030A0"/>
                </a:solidFill>
                <a:latin typeface="Calibri" pitchFamily="34" charset="0"/>
                <a:ea typeface="+mn-ea"/>
                <a:cs typeface="Calibri" pitchFamily="34" charset="0"/>
              </a:rPr>
              <a:t>    </a:t>
            </a:r>
            <a:r>
              <a:rPr lang="vi-VN" sz="2400" b="1" dirty="0">
                <a:solidFill>
                  <a:srgbClr val="7030A0"/>
                </a:solidFill>
                <a:latin typeface="Calibri" pitchFamily="34" charset="0"/>
                <a:ea typeface="+mn-ea"/>
                <a:cs typeface="Calibri" pitchFamily="34" charset="0"/>
              </a:rPr>
              <a:t>HireDate</a:t>
            </a:r>
            <a:r>
              <a:rPr lang="vi-VN" sz="2400" dirty="0">
                <a:latin typeface="Calibri" pitchFamily="34" charset="0"/>
                <a:ea typeface="+mn-ea"/>
                <a:cs typeface="Calibri" pitchFamily="34" charset="0"/>
              </a:rPr>
              <a:t> </a:t>
            </a:r>
            <a:r>
              <a:rPr lang="vi-VN" sz="2400" b="1" dirty="0">
                <a:solidFill>
                  <a:srgbClr val="00B050"/>
                </a:solidFill>
                <a:latin typeface="Calibri" pitchFamily="34" charset="0"/>
                <a:ea typeface="+mn-ea"/>
                <a:cs typeface="Calibri" pitchFamily="34" charset="0"/>
              </a:rPr>
              <a:t>DATE</a:t>
            </a:r>
            <a:r>
              <a:rPr lang="vi-VN" sz="2400" dirty="0">
                <a:latin typeface="Calibri" pitchFamily="34" charset="0"/>
                <a:ea typeface="+mn-ea"/>
                <a:cs typeface="Calibri" pitchFamily="34" charset="0"/>
              </a:rPr>
              <a:t> </a:t>
            </a:r>
            <a:r>
              <a:rPr lang="vi-VN" sz="2400" b="1" dirty="0">
                <a:solidFill>
                  <a:srgbClr val="00B0F0"/>
                </a:solidFill>
                <a:latin typeface="Calibri" pitchFamily="34" charset="0"/>
                <a:ea typeface="+mn-ea"/>
                <a:cs typeface="Calibri" pitchFamily="34" charset="0"/>
              </a:rPr>
              <a:t>NOT NULL </a:t>
            </a:r>
            <a:r>
              <a:rPr lang="vi-VN" sz="2400" dirty="0">
                <a:latin typeface="Calibri" pitchFamily="34" charset="0"/>
                <a:cs typeface="Calibri" pitchFamily="34" charset="0"/>
              </a:rPr>
              <a:t>,</a:t>
            </a:r>
            <a:endParaRPr lang="ro-RO" sz="2400" b="1" dirty="0">
              <a:solidFill>
                <a:srgbClr val="00B0F0"/>
              </a:solidFill>
              <a:latin typeface="Calibri" pitchFamily="34" charset="0"/>
              <a:ea typeface="+mn-ea"/>
              <a:cs typeface="Calibri" pitchFamily="34" charset="0"/>
            </a:endParaRPr>
          </a:p>
          <a:p>
            <a:pPr algn="l"/>
            <a:r>
              <a:rPr lang="ro-RO" sz="2400" b="1" dirty="0">
                <a:solidFill>
                  <a:srgbClr val="7030A0"/>
                </a:solidFill>
                <a:latin typeface="Calibri" pitchFamily="34" charset="0"/>
                <a:ea typeface="+mn-ea"/>
                <a:cs typeface="Calibri" pitchFamily="34" charset="0"/>
              </a:rPr>
              <a:t>    </a:t>
            </a:r>
            <a:r>
              <a:rPr lang="vi-VN" sz="2400" b="1" dirty="0">
                <a:solidFill>
                  <a:srgbClr val="7030A0"/>
                </a:solidFill>
                <a:latin typeface="Calibri" pitchFamily="34" charset="0"/>
                <a:ea typeface="+mn-ea"/>
                <a:cs typeface="Calibri" pitchFamily="34" charset="0"/>
              </a:rPr>
              <a:t>DepartmentID</a:t>
            </a:r>
            <a:r>
              <a:rPr lang="vi-VN" sz="2400" dirty="0">
                <a:latin typeface="Calibri" pitchFamily="34" charset="0"/>
                <a:ea typeface="+mn-ea"/>
                <a:cs typeface="Calibri" pitchFamily="34" charset="0"/>
              </a:rPr>
              <a:t> </a:t>
            </a:r>
            <a:r>
              <a:rPr lang="vi-VN" sz="2400" b="1" dirty="0">
                <a:solidFill>
                  <a:srgbClr val="00B050"/>
                </a:solidFill>
                <a:latin typeface="Calibri" pitchFamily="34" charset="0"/>
                <a:ea typeface="+mn-ea"/>
                <a:cs typeface="Calibri" pitchFamily="34" charset="0"/>
              </a:rPr>
              <a:t>INT</a:t>
            </a:r>
            <a:r>
              <a:rPr lang="ro-RO" sz="2400" b="1" dirty="0">
                <a:solidFill>
                  <a:srgbClr val="00B050"/>
                </a:solidFill>
                <a:latin typeface="Calibri" pitchFamily="34" charset="0"/>
                <a:ea typeface="+mn-ea"/>
                <a:cs typeface="Calibri" pitchFamily="34" charset="0"/>
              </a:rPr>
              <a:t> </a:t>
            </a:r>
            <a:r>
              <a:rPr lang="vi-VN" sz="2400" b="1" dirty="0">
                <a:solidFill>
                  <a:srgbClr val="00B0F0"/>
                </a:solidFill>
                <a:latin typeface="Calibri" pitchFamily="34" charset="0"/>
                <a:cs typeface="Calibri" pitchFamily="34" charset="0"/>
              </a:rPr>
              <a:t>NOT NULL</a:t>
            </a:r>
            <a:r>
              <a:rPr lang="vi-VN" sz="2400" dirty="0">
                <a:latin typeface="Calibri" pitchFamily="34" charset="0"/>
                <a:ea typeface="+mn-ea"/>
                <a:cs typeface="Calibri" pitchFamily="34" charset="0"/>
              </a:rPr>
              <a:t>,</a:t>
            </a:r>
            <a:endParaRPr lang="ro-RO" sz="2400" dirty="0">
              <a:latin typeface="Calibri" pitchFamily="34" charset="0"/>
              <a:ea typeface="+mn-ea"/>
              <a:cs typeface="Calibri" pitchFamily="34" charset="0"/>
            </a:endParaRPr>
          </a:p>
          <a:p>
            <a:pPr algn="l"/>
            <a:r>
              <a:rPr lang="ro-RO" sz="2400" b="1" dirty="0">
                <a:solidFill>
                  <a:srgbClr val="7030A0"/>
                </a:solidFill>
                <a:latin typeface="Calibri" pitchFamily="34" charset="0"/>
                <a:ea typeface="+mn-ea"/>
                <a:cs typeface="Calibri" pitchFamily="34" charset="0"/>
              </a:rPr>
              <a:t>    </a:t>
            </a:r>
            <a:r>
              <a:rPr lang="vi-VN" sz="2400" b="1" dirty="0">
                <a:solidFill>
                  <a:srgbClr val="7030A0"/>
                </a:solidFill>
                <a:latin typeface="Calibri" pitchFamily="34" charset="0"/>
                <a:ea typeface="+mn-ea"/>
                <a:cs typeface="Calibri" pitchFamily="34" charset="0"/>
              </a:rPr>
              <a:t>CONSTRAINT </a:t>
            </a:r>
            <a:r>
              <a:rPr lang="vi-VN" sz="2400" dirty="0">
                <a:latin typeface="Calibri" pitchFamily="34" charset="0"/>
                <a:ea typeface="+mn-ea"/>
                <a:cs typeface="Calibri" pitchFamily="34" charset="0"/>
              </a:rPr>
              <a:t>FK_Department</a:t>
            </a:r>
            <a:r>
              <a:rPr lang="vi-VN" sz="2400" b="1" dirty="0">
                <a:solidFill>
                  <a:srgbClr val="7030A0"/>
                </a:solidFill>
                <a:latin typeface="Calibri" pitchFamily="34" charset="0"/>
                <a:ea typeface="+mn-ea"/>
                <a:cs typeface="Calibri" pitchFamily="34" charset="0"/>
              </a:rPr>
              <a:t> </a:t>
            </a:r>
            <a:r>
              <a:rPr lang="vi-VN" sz="2400" b="1" dirty="0">
                <a:solidFill>
                  <a:srgbClr val="00B0F0"/>
                </a:solidFill>
                <a:latin typeface="Calibri" pitchFamily="34" charset="0"/>
                <a:ea typeface="+mn-ea"/>
                <a:cs typeface="Calibri" pitchFamily="34" charset="0"/>
              </a:rPr>
              <a:t>FOREIGN KEY (DepartmentID) </a:t>
            </a:r>
            <a:endParaRPr lang="ro-RO" sz="2400" b="1" dirty="0">
              <a:solidFill>
                <a:srgbClr val="00B0F0"/>
              </a:solidFill>
              <a:latin typeface="Calibri" pitchFamily="34" charset="0"/>
              <a:ea typeface="+mn-ea"/>
              <a:cs typeface="Calibri" pitchFamily="34" charset="0"/>
            </a:endParaRPr>
          </a:p>
          <a:p>
            <a:pPr algn="l"/>
            <a:r>
              <a:rPr lang="ro-RO" sz="2400" dirty="0">
                <a:latin typeface="Calibri" pitchFamily="34" charset="0"/>
                <a:ea typeface="+mn-ea"/>
                <a:cs typeface="Calibri" pitchFamily="34" charset="0"/>
              </a:rPr>
              <a:t>                                     </a:t>
            </a:r>
            <a:r>
              <a:rPr lang="vi-VN" sz="2400" b="1" dirty="0">
                <a:latin typeface="Calibri" pitchFamily="34" charset="0"/>
                <a:ea typeface="+mn-ea"/>
                <a:cs typeface="Calibri" pitchFamily="34" charset="0"/>
              </a:rPr>
              <a:t>REFERENCES</a:t>
            </a:r>
            <a:r>
              <a:rPr lang="vi-VN" sz="2400" dirty="0">
                <a:latin typeface="Calibri" pitchFamily="34" charset="0"/>
                <a:ea typeface="+mn-ea"/>
                <a:cs typeface="Calibri" pitchFamily="34" charset="0"/>
              </a:rPr>
              <a:t> </a:t>
            </a:r>
            <a:r>
              <a:rPr lang="vi-VN" sz="2400" b="1" dirty="0">
                <a:solidFill>
                  <a:srgbClr val="C00000"/>
                </a:solidFill>
                <a:latin typeface="Calibri" pitchFamily="34" charset="0"/>
                <a:ea typeface="+mn-ea"/>
                <a:cs typeface="Calibri" pitchFamily="34" charset="0"/>
              </a:rPr>
              <a:t>Departments</a:t>
            </a:r>
            <a:r>
              <a:rPr lang="vi-VN" sz="2400" dirty="0">
                <a:latin typeface="Calibri" pitchFamily="34" charset="0"/>
                <a:ea typeface="+mn-ea"/>
                <a:cs typeface="Calibri" pitchFamily="34" charset="0"/>
              </a:rPr>
              <a:t>(</a:t>
            </a:r>
            <a:r>
              <a:rPr lang="vi-VN" sz="2400" b="1" dirty="0">
                <a:solidFill>
                  <a:srgbClr val="7030A0"/>
                </a:solidFill>
                <a:latin typeface="Calibri" pitchFamily="34" charset="0"/>
                <a:ea typeface="+mn-ea"/>
                <a:cs typeface="Calibri" pitchFamily="34" charset="0"/>
              </a:rPr>
              <a:t>DepartmentID</a:t>
            </a:r>
            <a:r>
              <a:rPr lang="vi-VN" sz="2400" dirty="0">
                <a:latin typeface="Calibri" pitchFamily="34" charset="0"/>
                <a:ea typeface="+mn-ea"/>
                <a:cs typeface="Calibri" pitchFamily="34" charset="0"/>
              </a:rPr>
              <a:t>)</a:t>
            </a:r>
            <a:endParaRPr lang="ro-RO" sz="2400" dirty="0">
              <a:latin typeface="Calibri" pitchFamily="34" charset="0"/>
              <a:ea typeface="+mn-ea"/>
              <a:cs typeface="Calibri" pitchFamily="34" charset="0"/>
            </a:endParaRPr>
          </a:p>
          <a:p>
            <a:pPr algn="l"/>
            <a:r>
              <a:rPr lang="vi-VN" sz="2400" dirty="0">
                <a:latin typeface="Calibri" pitchFamily="34" charset="0"/>
                <a:ea typeface="+mn-ea"/>
                <a:cs typeface="Calibri" pitchFamily="34" charset="0"/>
              </a:rPr>
              <a:t>);</a:t>
            </a:r>
            <a:endParaRPr lang="en-US" sz="2400" dirty="0">
              <a:latin typeface="Calibri" pitchFamily="34" charset="0"/>
              <a:ea typeface="+mn-ea"/>
              <a:cs typeface="Calibri" pitchFamily="34" charset="0"/>
            </a:endParaRPr>
          </a:p>
        </p:txBody>
      </p:sp>
      <p:sp>
        <p:nvSpPr>
          <p:cNvPr id="9" name="Title 6"/>
          <p:cNvSpPr txBox="1">
            <a:spLocks/>
          </p:cNvSpPr>
          <p:nvPr/>
        </p:nvSpPr>
        <p:spPr>
          <a:xfrm>
            <a:off x="527855" y="5877272"/>
            <a:ext cx="6534904" cy="576064"/>
          </a:xfrm>
          <a:prstGeom prst="rect">
            <a:avLst/>
          </a:prstGeom>
          <a:solidFill>
            <a:schemeClr val="bg1">
              <a:lumMod val="9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ro-RO" sz="2400" b="1" dirty="0">
                <a:latin typeface="Calibri" pitchFamily="34" charset="0"/>
                <a:ea typeface="+mn-ea"/>
                <a:cs typeface="Calibri" pitchFamily="34" charset="0"/>
              </a:rPr>
              <a:t>DROP TABLE </a:t>
            </a:r>
            <a:r>
              <a:rPr lang="ro-RO" sz="2400" b="1" dirty="0">
                <a:solidFill>
                  <a:srgbClr val="C00000"/>
                </a:solidFill>
                <a:latin typeface="Calibri" pitchFamily="34" charset="0"/>
                <a:ea typeface="+mn-ea"/>
                <a:cs typeface="Calibri" pitchFamily="34" charset="0"/>
              </a:rPr>
              <a:t>Employees</a:t>
            </a:r>
            <a:r>
              <a:rPr lang="ro-RO" sz="2800" dirty="0">
                <a:latin typeface="Calibri" pitchFamily="34" charset="0"/>
                <a:ea typeface="+mn-ea"/>
                <a:cs typeface="Calibri" pitchFamily="34" charset="0"/>
              </a:rPr>
              <a:t>;</a:t>
            </a:r>
            <a:endParaRPr lang="en-US" sz="3200" dirty="0">
              <a:latin typeface="Calibri" pitchFamily="34" charset="0"/>
              <a:ea typeface="+mn-ea"/>
              <a:cs typeface="Calibri" pitchFamily="34" charset="0"/>
            </a:endParaRPr>
          </a:p>
        </p:txBody>
      </p:sp>
    </p:spTree>
    <p:extLst>
      <p:ext uri="{BB962C8B-B14F-4D97-AF65-F5344CB8AC3E}">
        <p14:creationId xmlns:p14="http://schemas.microsoft.com/office/powerpoint/2010/main" val="175237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Create Table (tabel suplimentar):</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
        <p:nvSpPr>
          <p:cNvPr id="8" name="Title 6"/>
          <p:cNvSpPr txBox="1">
            <a:spLocks/>
          </p:cNvSpPr>
          <p:nvPr/>
        </p:nvSpPr>
        <p:spPr>
          <a:xfrm>
            <a:off x="539552" y="1196752"/>
            <a:ext cx="8064896" cy="3528392"/>
          </a:xfrm>
          <a:prstGeom prst="rect">
            <a:avLst/>
          </a:prstGeom>
          <a:solidFill>
            <a:schemeClr val="bg1">
              <a:lumMod val="9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vi-VN" sz="2400" b="1" dirty="0">
                <a:latin typeface="Calibri" pitchFamily="34" charset="0"/>
                <a:ea typeface="+mn-ea"/>
                <a:cs typeface="Calibri" pitchFamily="34" charset="0"/>
              </a:rPr>
              <a:t>CREATE TABLE </a:t>
            </a:r>
            <a:r>
              <a:rPr lang="vi-VN" sz="2400" b="1" dirty="0">
                <a:solidFill>
                  <a:srgbClr val="C00000"/>
                </a:solidFill>
                <a:latin typeface="Calibri" pitchFamily="34" charset="0"/>
                <a:ea typeface="+mn-ea"/>
                <a:cs typeface="Calibri" pitchFamily="34" charset="0"/>
              </a:rPr>
              <a:t>Autor_Carti</a:t>
            </a:r>
            <a:r>
              <a:rPr lang="vi-VN" sz="2400" dirty="0">
                <a:solidFill>
                  <a:srgbClr val="C00000"/>
                </a:solidFill>
                <a:latin typeface="Calibri" pitchFamily="34" charset="0"/>
                <a:ea typeface="+mn-ea"/>
                <a:cs typeface="Calibri" pitchFamily="34" charset="0"/>
              </a:rPr>
              <a:t> </a:t>
            </a:r>
            <a:r>
              <a:rPr lang="vi-VN" sz="2400" dirty="0">
                <a:latin typeface="Calibri" pitchFamily="34" charset="0"/>
                <a:ea typeface="+mn-ea"/>
                <a:cs typeface="Calibri" pitchFamily="34" charset="0"/>
              </a:rPr>
              <a:t>(    </a:t>
            </a:r>
            <a:endParaRPr lang="ro-RO" sz="2400" dirty="0">
              <a:latin typeface="Calibri" pitchFamily="34" charset="0"/>
              <a:ea typeface="+mn-ea"/>
              <a:cs typeface="Calibri" pitchFamily="34" charset="0"/>
            </a:endParaRPr>
          </a:p>
          <a:p>
            <a:pPr algn="l"/>
            <a:r>
              <a:rPr lang="ro-RO" sz="2400" b="1" dirty="0">
                <a:solidFill>
                  <a:srgbClr val="7030A0"/>
                </a:solidFill>
                <a:latin typeface="Calibri" pitchFamily="34" charset="0"/>
                <a:ea typeface="+mn-ea"/>
                <a:cs typeface="Calibri" pitchFamily="34" charset="0"/>
              </a:rPr>
              <a:t>    </a:t>
            </a:r>
            <a:r>
              <a:rPr lang="vi-VN" sz="2400" b="1" dirty="0">
                <a:solidFill>
                  <a:srgbClr val="7030A0"/>
                </a:solidFill>
                <a:latin typeface="Calibri" pitchFamily="34" charset="0"/>
                <a:ea typeface="+mn-ea"/>
                <a:cs typeface="Calibri" pitchFamily="34" charset="0"/>
              </a:rPr>
              <a:t>AutorID</a:t>
            </a:r>
            <a:r>
              <a:rPr lang="vi-VN" sz="2400" dirty="0">
                <a:latin typeface="Calibri" pitchFamily="34" charset="0"/>
                <a:ea typeface="+mn-ea"/>
                <a:cs typeface="Calibri" pitchFamily="34" charset="0"/>
              </a:rPr>
              <a:t> </a:t>
            </a:r>
            <a:r>
              <a:rPr lang="vi-VN" sz="2400" b="1" dirty="0">
                <a:solidFill>
                  <a:srgbClr val="00B050"/>
                </a:solidFill>
                <a:latin typeface="Calibri" pitchFamily="34" charset="0"/>
                <a:ea typeface="+mn-ea"/>
                <a:cs typeface="Calibri" pitchFamily="34" charset="0"/>
              </a:rPr>
              <a:t>INT</a:t>
            </a:r>
            <a:r>
              <a:rPr lang="vi-VN" sz="2400" dirty="0">
                <a:latin typeface="Calibri" pitchFamily="34" charset="0"/>
                <a:ea typeface="+mn-ea"/>
                <a:cs typeface="Calibri" pitchFamily="34" charset="0"/>
              </a:rPr>
              <a:t>, </a:t>
            </a:r>
            <a:endParaRPr lang="ro-RO" sz="2400" dirty="0">
              <a:latin typeface="Calibri" pitchFamily="34" charset="0"/>
              <a:ea typeface="+mn-ea"/>
              <a:cs typeface="Calibri" pitchFamily="34" charset="0"/>
            </a:endParaRPr>
          </a:p>
          <a:p>
            <a:pPr algn="l"/>
            <a:r>
              <a:rPr lang="ro-RO" sz="2400" b="1" dirty="0">
                <a:solidFill>
                  <a:srgbClr val="7030A0"/>
                </a:solidFill>
                <a:latin typeface="Calibri" pitchFamily="34" charset="0"/>
                <a:ea typeface="+mn-ea"/>
                <a:cs typeface="Calibri" pitchFamily="34" charset="0"/>
              </a:rPr>
              <a:t>    </a:t>
            </a:r>
            <a:r>
              <a:rPr lang="vi-VN" sz="2400" b="1" dirty="0">
                <a:solidFill>
                  <a:srgbClr val="7030A0"/>
                </a:solidFill>
                <a:latin typeface="Calibri" pitchFamily="34" charset="0"/>
                <a:ea typeface="+mn-ea"/>
                <a:cs typeface="Calibri" pitchFamily="34" charset="0"/>
              </a:rPr>
              <a:t>CarteID </a:t>
            </a:r>
            <a:r>
              <a:rPr lang="vi-VN" sz="2400" b="1" dirty="0">
                <a:solidFill>
                  <a:srgbClr val="00B050"/>
                </a:solidFill>
                <a:latin typeface="Calibri" pitchFamily="34" charset="0"/>
                <a:ea typeface="+mn-ea"/>
                <a:cs typeface="Calibri" pitchFamily="34" charset="0"/>
              </a:rPr>
              <a:t>INT</a:t>
            </a:r>
            <a:r>
              <a:rPr lang="vi-VN" sz="2400" dirty="0">
                <a:latin typeface="Calibri" pitchFamily="34" charset="0"/>
                <a:ea typeface="+mn-ea"/>
                <a:cs typeface="Calibri" pitchFamily="34" charset="0"/>
              </a:rPr>
              <a:t>,</a:t>
            </a:r>
            <a:endParaRPr lang="ro-RO" sz="2400" dirty="0">
              <a:latin typeface="Calibri" pitchFamily="34" charset="0"/>
              <a:ea typeface="+mn-ea"/>
              <a:cs typeface="Calibri" pitchFamily="34" charset="0"/>
            </a:endParaRPr>
          </a:p>
          <a:p>
            <a:pPr algn="l"/>
            <a:r>
              <a:rPr lang="ro-RO" sz="2400" b="1" dirty="0">
                <a:solidFill>
                  <a:srgbClr val="7030A0"/>
                </a:solidFill>
                <a:latin typeface="Calibri" pitchFamily="34" charset="0"/>
                <a:ea typeface="+mn-ea"/>
                <a:cs typeface="Calibri" pitchFamily="34" charset="0"/>
              </a:rPr>
              <a:t>    </a:t>
            </a:r>
            <a:r>
              <a:rPr lang="vi-VN" sz="2400" b="1" dirty="0">
                <a:solidFill>
                  <a:srgbClr val="00B0F0"/>
                </a:solidFill>
                <a:latin typeface="Calibri" pitchFamily="34" charset="0"/>
                <a:ea typeface="+mn-ea"/>
                <a:cs typeface="Calibri" pitchFamily="34" charset="0"/>
              </a:rPr>
              <a:t>PRIMARY KEY </a:t>
            </a:r>
            <a:r>
              <a:rPr lang="vi-VN" sz="2400" b="1" dirty="0">
                <a:solidFill>
                  <a:srgbClr val="7030A0"/>
                </a:solidFill>
                <a:latin typeface="Calibri" pitchFamily="34" charset="0"/>
                <a:ea typeface="+mn-ea"/>
                <a:cs typeface="Calibri" pitchFamily="34" charset="0"/>
              </a:rPr>
              <a:t>(AutorID, CarteID)</a:t>
            </a:r>
            <a:r>
              <a:rPr lang="vi-VN" sz="2400" dirty="0">
                <a:latin typeface="Calibri" pitchFamily="34" charset="0"/>
                <a:ea typeface="+mn-ea"/>
                <a:cs typeface="Calibri" pitchFamily="34" charset="0"/>
              </a:rPr>
              <a:t>,</a:t>
            </a:r>
            <a:endParaRPr lang="ro-RO" sz="2400" dirty="0">
              <a:latin typeface="Calibri" pitchFamily="34" charset="0"/>
              <a:ea typeface="+mn-ea"/>
              <a:cs typeface="Calibri" pitchFamily="34" charset="0"/>
            </a:endParaRPr>
          </a:p>
          <a:p>
            <a:pPr algn="l"/>
            <a:r>
              <a:rPr lang="ro-RO" sz="2400" b="1" dirty="0">
                <a:solidFill>
                  <a:srgbClr val="7030A0"/>
                </a:solidFill>
                <a:latin typeface="Calibri" pitchFamily="34" charset="0"/>
                <a:ea typeface="+mn-ea"/>
                <a:cs typeface="Calibri" pitchFamily="34" charset="0"/>
              </a:rPr>
              <a:t>    </a:t>
            </a:r>
            <a:r>
              <a:rPr lang="vi-VN" sz="2400" b="1" dirty="0">
                <a:solidFill>
                  <a:srgbClr val="7030A0"/>
                </a:solidFill>
                <a:latin typeface="Calibri" pitchFamily="34" charset="0"/>
                <a:ea typeface="+mn-ea"/>
                <a:cs typeface="Calibri" pitchFamily="34" charset="0"/>
              </a:rPr>
              <a:t>CONSTRAINT </a:t>
            </a:r>
            <a:r>
              <a:rPr lang="vi-VN" sz="2400" dirty="0">
                <a:latin typeface="Calibri" pitchFamily="34" charset="0"/>
                <a:ea typeface="+mn-ea"/>
                <a:cs typeface="Calibri" pitchFamily="34" charset="0"/>
              </a:rPr>
              <a:t>FK_Autor</a:t>
            </a:r>
            <a:r>
              <a:rPr lang="vi-VN" sz="2400" b="1" dirty="0">
                <a:solidFill>
                  <a:srgbClr val="7030A0"/>
                </a:solidFill>
                <a:latin typeface="Calibri" pitchFamily="34" charset="0"/>
                <a:ea typeface="+mn-ea"/>
                <a:cs typeface="Calibri" pitchFamily="34" charset="0"/>
              </a:rPr>
              <a:t> </a:t>
            </a:r>
            <a:r>
              <a:rPr lang="vi-VN" sz="2400" b="1" dirty="0">
                <a:solidFill>
                  <a:srgbClr val="00B0F0"/>
                </a:solidFill>
                <a:latin typeface="Calibri" pitchFamily="34" charset="0"/>
                <a:ea typeface="+mn-ea"/>
                <a:cs typeface="Calibri" pitchFamily="34" charset="0"/>
              </a:rPr>
              <a:t>FOREIGN KEY (AutorID) </a:t>
            </a:r>
            <a:endParaRPr lang="ro-RO" sz="2400" b="1" dirty="0">
              <a:solidFill>
                <a:srgbClr val="00B0F0"/>
              </a:solidFill>
              <a:latin typeface="Calibri" pitchFamily="34" charset="0"/>
              <a:ea typeface="+mn-ea"/>
              <a:cs typeface="Calibri" pitchFamily="34" charset="0"/>
            </a:endParaRPr>
          </a:p>
          <a:p>
            <a:pPr algn="l"/>
            <a:r>
              <a:rPr lang="ro-RO" sz="2400" b="1" dirty="0">
                <a:solidFill>
                  <a:srgbClr val="00B0F0"/>
                </a:solidFill>
                <a:latin typeface="Calibri" pitchFamily="34" charset="0"/>
                <a:ea typeface="+mn-ea"/>
                <a:cs typeface="Calibri" pitchFamily="34" charset="0"/>
              </a:rPr>
              <a:t>                                                            </a:t>
            </a:r>
            <a:r>
              <a:rPr lang="vi-VN" sz="2400" b="1" dirty="0">
                <a:latin typeface="Calibri" pitchFamily="34" charset="0"/>
                <a:ea typeface="+mn-ea"/>
                <a:cs typeface="Calibri" pitchFamily="34" charset="0"/>
              </a:rPr>
              <a:t>REFERENCES</a:t>
            </a:r>
            <a:r>
              <a:rPr lang="vi-VN" sz="2400" b="1" dirty="0">
                <a:solidFill>
                  <a:srgbClr val="7030A0"/>
                </a:solidFill>
                <a:latin typeface="Calibri" pitchFamily="34" charset="0"/>
                <a:ea typeface="+mn-ea"/>
                <a:cs typeface="Calibri" pitchFamily="34" charset="0"/>
              </a:rPr>
              <a:t> </a:t>
            </a:r>
            <a:r>
              <a:rPr lang="vi-VN" sz="2400" b="1" dirty="0">
                <a:solidFill>
                  <a:srgbClr val="C00000"/>
                </a:solidFill>
                <a:latin typeface="Calibri" pitchFamily="34" charset="0"/>
                <a:ea typeface="+mn-ea"/>
                <a:cs typeface="Calibri" pitchFamily="34" charset="0"/>
              </a:rPr>
              <a:t>Autori</a:t>
            </a:r>
            <a:r>
              <a:rPr lang="vi-VN" sz="2400" b="1" dirty="0">
                <a:solidFill>
                  <a:srgbClr val="7030A0"/>
                </a:solidFill>
                <a:latin typeface="Calibri" pitchFamily="34" charset="0"/>
                <a:ea typeface="+mn-ea"/>
                <a:cs typeface="Calibri" pitchFamily="34" charset="0"/>
              </a:rPr>
              <a:t>(AutorID)</a:t>
            </a:r>
            <a:r>
              <a:rPr lang="vi-VN" sz="2400" dirty="0">
                <a:latin typeface="Calibri" pitchFamily="34" charset="0"/>
                <a:ea typeface="+mn-ea"/>
                <a:cs typeface="Calibri" pitchFamily="34" charset="0"/>
              </a:rPr>
              <a:t>,                  </a:t>
            </a:r>
            <a:endParaRPr lang="ro-RO" sz="2400" dirty="0">
              <a:latin typeface="Calibri" pitchFamily="34" charset="0"/>
              <a:ea typeface="+mn-ea"/>
              <a:cs typeface="Calibri" pitchFamily="34" charset="0"/>
            </a:endParaRPr>
          </a:p>
          <a:p>
            <a:pPr algn="l"/>
            <a:r>
              <a:rPr lang="ro-RO" sz="2400" b="1" dirty="0">
                <a:solidFill>
                  <a:srgbClr val="7030A0"/>
                </a:solidFill>
                <a:latin typeface="Calibri" pitchFamily="34" charset="0"/>
                <a:ea typeface="+mn-ea"/>
                <a:cs typeface="Calibri" pitchFamily="34" charset="0"/>
              </a:rPr>
              <a:t>    </a:t>
            </a:r>
            <a:r>
              <a:rPr lang="en-US" sz="2400" b="1" dirty="0">
                <a:solidFill>
                  <a:srgbClr val="7030A0"/>
                </a:solidFill>
                <a:latin typeface="Calibri" pitchFamily="34" charset="0"/>
                <a:ea typeface="+mn-ea"/>
                <a:cs typeface="Calibri" pitchFamily="34" charset="0"/>
              </a:rPr>
              <a:t>CONSTRAINT </a:t>
            </a:r>
            <a:r>
              <a:rPr lang="en-US" sz="2400" dirty="0">
                <a:latin typeface="Calibri" pitchFamily="34" charset="0"/>
                <a:ea typeface="+mn-ea"/>
                <a:cs typeface="Calibri" pitchFamily="34" charset="0"/>
              </a:rPr>
              <a:t>FK_Carte</a:t>
            </a:r>
            <a:r>
              <a:rPr lang="en-US" sz="2400" b="1" dirty="0">
                <a:solidFill>
                  <a:srgbClr val="7030A0"/>
                </a:solidFill>
                <a:latin typeface="Calibri" pitchFamily="34" charset="0"/>
                <a:ea typeface="+mn-ea"/>
                <a:cs typeface="Calibri" pitchFamily="34" charset="0"/>
              </a:rPr>
              <a:t> </a:t>
            </a:r>
            <a:r>
              <a:rPr lang="en-US" sz="2400" b="1" dirty="0">
                <a:solidFill>
                  <a:srgbClr val="00B0F0"/>
                </a:solidFill>
                <a:latin typeface="Calibri" pitchFamily="34" charset="0"/>
                <a:ea typeface="+mn-ea"/>
                <a:cs typeface="Calibri" pitchFamily="34" charset="0"/>
              </a:rPr>
              <a:t>FOREIGN KEY (CarteID) </a:t>
            </a:r>
            <a:endParaRPr lang="ro-RO" sz="2400" b="1" dirty="0">
              <a:solidFill>
                <a:srgbClr val="00B0F0"/>
              </a:solidFill>
              <a:latin typeface="Calibri" pitchFamily="34" charset="0"/>
              <a:ea typeface="+mn-ea"/>
              <a:cs typeface="Calibri" pitchFamily="34" charset="0"/>
            </a:endParaRPr>
          </a:p>
          <a:p>
            <a:pPr algn="l"/>
            <a:r>
              <a:rPr lang="ro-RO" sz="2400" b="1" dirty="0">
                <a:solidFill>
                  <a:srgbClr val="00B0F0"/>
                </a:solidFill>
                <a:latin typeface="Calibri" pitchFamily="34" charset="0"/>
                <a:ea typeface="+mn-ea"/>
                <a:cs typeface="Calibri" pitchFamily="34" charset="0"/>
              </a:rPr>
              <a:t>                                                            </a:t>
            </a:r>
            <a:r>
              <a:rPr lang="en-US" sz="2400" b="1" dirty="0">
                <a:latin typeface="Calibri" pitchFamily="34" charset="0"/>
                <a:ea typeface="+mn-ea"/>
                <a:cs typeface="Calibri" pitchFamily="34" charset="0"/>
              </a:rPr>
              <a:t>REFERENCES</a:t>
            </a:r>
            <a:r>
              <a:rPr lang="en-US" sz="2400" b="1" dirty="0">
                <a:solidFill>
                  <a:srgbClr val="7030A0"/>
                </a:solidFill>
                <a:latin typeface="Calibri" pitchFamily="34" charset="0"/>
                <a:ea typeface="+mn-ea"/>
                <a:cs typeface="Calibri" pitchFamily="34" charset="0"/>
              </a:rPr>
              <a:t> </a:t>
            </a:r>
            <a:r>
              <a:rPr lang="en-US" sz="2400" b="1" dirty="0">
                <a:solidFill>
                  <a:srgbClr val="C00000"/>
                </a:solidFill>
                <a:latin typeface="Calibri" pitchFamily="34" charset="0"/>
                <a:ea typeface="+mn-ea"/>
                <a:cs typeface="Calibri" pitchFamily="34" charset="0"/>
              </a:rPr>
              <a:t>Carti</a:t>
            </a:r>
            <a:r>
              <a:rPr lang="en-US" sz="2400" b="1" dirty="0">
                <a:solidFill>
                  <a:srgbClr val="7030A0"/>
                </a:solidFill>
                <a:latin typeface="Calibri" pitchFamily="34" charset="0"/>
                <a:ea typeface="+mn-ea"/>
                <a:cs typeface="Calibri" pitchFamily="34" charset="0"/>
              </a:rPr>
              <a:t>(CarteID)</a:t>
            </a:r>
            <a:endParaRPr lang="ro-RO" sz="2400" dirty="0">
              <a:latin typeface="Calibri" pitchFamily="34" charset="0"/>
              <a:ea typeface="+mn-ea"/>
              <a:cs typeface="Calibri" pitchFamily="34" charset="0"/>
            </a:endParaRPr>
          </a:p>
          <a:p>
            <a:pPr algn="l"/>
            <a:r>
              <a:rPr lang="vi-VN" sz="2400" dirty="0">
                <a:latin typeface="Calibri" pitchFamily="34" charset="0"/>
                <a:ea typeface="+mn-ea"/>
                <a:cs typeface="Calibri" pitchFamily="34" charset="0"/>
              </a:rPr>
              <a:t>);</a:t>
            </a:r>
            <a:endParaRPr lang="en-US" sz="2400" dirty="0">
              <a:latin typeface="Calibri" pitchFamily="34" charset="0"/>
              <a:ea typeface="+mn-ea"/>
              <a:cs typeface="Calibri" pitchFamily="34" charset="0"/>
            </a:endParaRPr>
          </a:p>
        </p:txBody>
      </p:sp>
      <p:sp>
        <p:nvSpPr>
          <p:cNvPr id="3" name="Rectangle 2"/>
          <p:cNvSpPr/>
          <p:nvPr/>
        </p:nvSpPr>
        <p:spPr>
          <a:xfrm>
            <a:off x="547692" y="5138608"/>
            <a:ext cx="8056755" cy="738664"/>
          </a:xfrm>
          <a:prstGeom prst="rect">
            <a:avLst/>
          </a:prstGeom>
        </p:spPr>
        <p:txBody>
          <a:bodyPr wrap="square">
            <a:spAutoFit/>
          </a:bodyPr>
          <a:lstStyle/>
          <a:p>
            <a:r>
              <a:rPr lang="vi-VN" sz="2100" dirty="0">
                <a:latin typeface="Calibri Light" pitchFamily="34" charset="0"/>
                <a:cs typeface="Calibri Light" pitchFamily="34" charset="0"/>
              </a:rPr>
              <a:t>Cheia primară compusă formată din </a:t>
            </a:r>
            <a:r>
              <a:rPr lang="vi-VN" sz="2100" b="1" dirty="0">
                <a:latin typeface="Calibri" pitchFamily="34" charset="0"/>
                <a:cs typeface="Calibri" pitchFamily="34" charset="0"/>
              </a:rPr>
              <a:t>AutorID</a:t>
            </a:r>
            <a:r>
              <a:rPr lang="vi-VN" sz="2100" dirty="0">
                <a:latin typeface="Calibri Light" pitchFamily="34" charset="0"/>
                <a:cs typeface="Calibri Light" pitchFamily="34" charset="0"/>
              </a:rPr>
              <a:t> și </a:t>
            </a:r>
            <a:r>
              <a:rPr lang="vi-VN" sz="2100" b="1" dirty="0">
                <a:latin typeface="Calibri" pitchFamily="34" charset="0"/>
                <a:cs typeface="Calibri" pitchFamily="34" charset="0"/>
              </a:rPr>
              <a:t>CarteID</a:t>
            </a:r>
            <a:r>
              <a:rPr lang="vi-VN" sz="2100" dirty="0">
                <a:latin typeface="Calibri Light" pitchFamily="34" charset="0"/>
                <a:cs typeface="Calibri Light" pitchFamily="34" charset="0"/>
              </a:rPr>
              <a:t> oferă unicitate fiecărui rând din tabel.</a:t>
            </a:r>
            <a:endParaRPr lang="en-US" sz="2100" dirty="0">
              <a:latin typeface="Calibri Light" pitchFamily="34" charset="0"/>
              <a:cs typeface="Calibri Light" pitchFamily="34" charset="0"/>
            </a:endParaRPr>
          </a:p>
        </p:txBody>
      </p:sp>
    </p:spTree>
    <p:extLst>
      <p:ext uri="{BB962C8B-B14F-4D97-AF65-F5344CB8AC3E}">
        <p14:creationId xmlns:p14="http://schemas.microsoft.com/office/powerpoint/2010/main" val="309915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Primary key (cheie primară):</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
        <p:nvSpPr>
          <p:cNvPr id="3" name="Rectangle 2"/>
          <p:cNvSpPr/>
          <p:nvPr/>
        </p:nvSpPr>
        <p:spPr>
          <a:xfrm>
            <a:off x="577674" y="4725144"/>
            <a:ext cx="8208912" cy="1384995"/>
          </a:xfrm>
          <a:prstGeom prst="rect">
            <a:avLst/>
          </a:prstGeom>
        </p:spPr>
        <p:txBody>
          <a:bodyPr wrap="square">
            <a:spAutoFit/>
          </a:bodyPr>
          <a:lstStyle/>
          <a:p>
            <a:r>
              <a:rPr lang="ro-RO" sz="2100" dirty="0">
                <a:latin typeface="Calibri Light" pitchFamily="34" charset="0"/>
                <a:cs typeface="Calibri Light" pitchFamily="34" charset="0"/>
              </a:rPr>
              <a:t>Atunci </a:t>
            </a:r>
            <a:r>
              <a:rPr lang="vi-VN" sz="2100" dirty="0">
                <a:latin typeface="Calibri Light" pitchFamily="34" charset="0"/>
                <a:cs typeface="Calibri Light" pitchFamily="34" charset="0"/>
              </a:rPr>
              <a:t>când valorile unice includ date </a:t>
            </a:r>
            <a:r>
              <a:rPr lang="vi-VN" sz="2100" u="sng" dirty="0">
                <a:latin typeface="Calibri Light" pitchFamily="34" charset="0"/>
                <a:cs typeface="Calibri Light" pitchFamily="34" charset="0"/>
              </a:rPr>
              <a:t>sensibile</a:t>
            </a:r>
            <a:r>
              <a:rPr lang="vi-VN" sz="2100" dirty="0">
                <a:latin typeface="Calibri Light" pitchFamily="34" charset="0"/>
                <a:cs typeface="Calibri Light" pitchFamily="34" charset="0"/>
              </a:rPr>
              <a:t> (cum ar fi </a:t>
            </a:r>
            <a:r>
              <a:rPr lang="vi-VN" sz="2100" dirty="0">
                <a:effectLst>
                  <a:outerShdw blurRad="38100" dist="38100" dir="2700000" algn="tl">
                    <a:srgbClr val="000000">
                      <a:alpha val="43137"/>
                    </a:srgbClr>
                  </a:outerShdw>
                </a:effectLst>
                <a:latin typeface="Calibri Light" pitchFamily="34" charset="0"/>
                <a:cs typeface="Calibri Light" pitchFamily="34" charset="0"/>
              </a:rPr>
              <a:t>IDNP</a:t>
            </a:r>
            <a:r>
              <a:rPr lang="vi-VN" sz="2100" dirty="0">
                <a:latin typeface="Calibri Light" pitchFamily="34" charset="0"/>
                <a:cs typeface="Calibri Light" pitchFamily="34" charset="0"/>
              </a:rPr>
              <a:t> sau </a:t>
            </a:r>
            <a:r>
              <a:rPr lang="vi-VN" sz="2100" dirty="0">
                <a:effectLst>
                  <a:outerShdw blurRad="38100" dist="38100" dir="2700000" algn="tl">
                    <a:srgbClr val="000000">
                      <a:alpha val="43137"/>
                    </a:srgbClr>
                  </a:outerShdw>
                </a:effectLst>
                <a:latin typeface="Calibri Light" pitchFamily="34" charset="0"/>
                <a:cs typeface="Calibri Light" pitchFamily="34" charset="0"/>
              </a:rPr>
              <a:t>numărul de asigurare socială</a:t>
            </a:r>
            <a:r>
              <a:rPr lang="vi-VN" sz="2100" dirty="0">
                <a:latin typeface="Calibri Light" pitchFamily="34" charset="0"/>
                <a:cs typeface="Calibri Light" pitchFamily="34" charset="0"/>
              </a:rPr>
              <a:t>), este recomandat să adăugăm o coloană suplimentară (numită de obicei "id") și să lăsăm SGBD-ul să genereze automat o valoare unică și consecutivă pentru aceasta.</a:t>
            </a:r>
            <a:endParaRPr lang="en-US" sz="2100" dirty="0">
              <a:latin typeface="Calibri Light" pitchFamily="34" charset="0"/>
              <a:cs typeface="Calibri Light" pitchFamily="34"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972" t="50000" r="20365" b="13708"/>
          <a:stretch/>
        </p:blipFill>
        <p:spPr bwMode="auto">
          <a:xfrm>
            <a:off x="683568" y="1556792"/>
            <a:ext cx="7997124"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380312" y="2462653"/>
            <a:ext cx="864096" cy="215444"/>
          </a:xfrm>
          <a:prstGeom prst="rect">
            <a:avLst/>
          </a:prstGeom>
          <a:solidFill>
            <a:schemeClr val="bg1"/>
          </a:solidFill>
        </p:spPr>
        <p:txBody>
          <a:bodyPr wrap="square" lIns="0" tIns="0" rIns="0" bIns="0" rtlCol="0">
            <a:spAutoFit/>
          </a:bodyPr>
          <a:lstStyle/>
          <a:p>
            <a:r>
              <a:rPr lang="ro-RO" sz="1400" b="1" dirty="0">
                <a:solidFill>
                  <a:schemeClr val="tx1">
                    <a:lumMod val="75000"/>
                    <a:lumOff val="25000"/>
                  </a:schemeClr>
                </a:solidFill>
              </a:rPr>
              <a:t>66-01-2558</a:t>
            </a:r>
            <a:endParaRPr lang="en-US" sz="1400" b="1" dirty="0">
              <a:solidFill>
                <a:schemeClr val="tx1">
                  <a:lumMod val="75000"/>
                  <a:lumOff val="25000"/>
                </a:schemeClr>
              </a:solidFill>
            </a:endParaRPr>
          </a:p>
        </p:txBody>
      </p:sp>
      <p:sp>
        <p:nvSpPr>
          <p:cNvPr id="13" name="TextBox 12"/>
          <p:cNvSpPr txBox="1"/>
          <p:nvPr/>
        </p:nvSpPr>
        <p:spPr>
          <a:xfrm>
            <a:off x="1331640" y="2420888"/>
            <a:ext cx="432048" cy="215444"/>
          </a:xfrm>
          <a:prstGeom prst="rect">
            <a:avLst/>
          </a:prstGeom>
          <a:solidFill>
            <a:schemeClr val="bg1"/>
          </a:solidFill>
        </p:spPr>
        <p:txBody>
          <a:bodyPr wrap="square" lIns="0" tIns="0" rIns="0" bIns="0" rtlCol="0">
            <a:spAutoFit/>
          </a:bodyPr>
          <a:lstStyle/>
          <a:p>
            <a:r>
              <a:rPr lang="ro-RO" sz="1400" b="1" dirty="0">
                <a:solidFill>
                  <a:schemeClr val="tx1">
                    <a:lumMod val="75000"/>
                    <a:lumOff val="25000"/>
                  </a:schemeClr>
                </a:solidFill>
              </a:rPr>
              <a:t>100</a:t>
            </a:r>
            <a:endParaRPr lang="en-US" sz="1400" b="1" dirty="0">
              <a:solidFill>
                <a:schemeClr val="tx1">
                  <a:lumMod val="75000"/>
                  <a:lumOff val="25000"/>
                </a:schemeClr>
              </a:solidFill>
            </a:endParaRPr>
          </a:p>
        </p:txBody>
      </p:sp>
      <p:sp>
        <p:nvSpPr>
          <p:cNvPr id="14" name="TextBox 13"/>
          <p:cNvSpPr txBox="1"/>
          <p:nvPr/>
        </p:nvSpPr>
        <p:spPr>
          <a:xfrm>
            <a:off x="1331640" y="2781508"/>
            <a:ext cx="432048" cy="215444"/>
          </a:xfrm>
          <a:prstGeom prst="rect">
            <a:avLst/>
          </a:prstGeom>
          <a:solidFill>
            <a:schemeClr val="bg1"/>
          </a:solidFill>
        </p:spPr>
        <p:txBody>
          <a:bodyPr wrap="square" lIns="0" tIns="0" rIns="0" bIns="0" rtlCol="0">
            <a:spAutoFit/>
          </a:bodyPr>
          <a:lstStyle/>
          <a:p>
            <a:r>
              <a:rPr lang="ro-RO" sz="1400" b="1" dirty="0">
                <a:solidFill>
                  <a:schemeClr val="tx1">
                    <a:lumMod val="75000"/>
                    <a:lumOff val="25000"/>
                  </a:schemeClr>
                </a:solidFill>
              </a:rPr>
              <a:t>101</a:t>
            </a:r>
            <a:endParaRPr lang="en-US" sz="1400" b="1" dirty="0">
              <a:solidFill>
                <a:schemeClr val="tx1">
                  <a:lumMod val="75000"/>
                  <a:lumOff val="25000"/>
                </a:schemeClr>
              </a:solidFill>
            </a:endParaRPr>
          </a:p>
        </p:txBody>
      </p:sp>
      <p:sp>
        <p:nvSpPr>
          <p:cNvPr id="15" name="TextBox 14"/>
          <p:cNvSpPr txBox="1"/>
          <p:nvPr/>
        </p:nvSpPr>
        <p:spPr>
          <a:xfrm>
            <a:off x="1331640" y="3141548"/>
            <a:ext cx="432048" cy="215444"/>
          </a:xfrm>
          <a:prstGeom prst="rect">
            <a:avLst/>
          </a:prstGeom>
          <a:solidFill>
            <a:schemeClr val="bg1"/>
          </a:solidFill>
        </p:spPr>
        <p:txBody>
          <a:bodyPr wrap="square" lIns="0" tIns="0" rIns="0" bIns="0" rtlCol="0">
            <a:spAutoFit/>
          </a:bodyPr>
          <a:lstStyle/>
          <a:p>
            <a:r>
              <a:rPr lang="ro-RO" sz="1400" b="1" dirty="0">
                <a:solidFill>
                  <a:schemeClr val="tx1">
                    <a:lumMod val="75000"/>
                    <a:lumOff val="25000"/>
                  </a:schemeClr>
                </a:solidFill>
              </a:rPr>
              <a:t>102</a:t>
            </a:r>
            <a:endParaRPr lang="en-US" sz="1400" b="1" dirty="0">
              <a:solidFill>
                <a:schemeClr val="tx1">
                  <a:lumMod val="75000"/>
                  <a:lumOff val="25000"/>
                </a:schemeClr>
              </a:solidFill>
            </a:endParaRPr>
          </a:p>
        </p:txBody>
      </p:sp>
      <p:sp>
        <p:nvSpPr>
          <p:cNvPr id="16" name="TextBox 15"/>
          <p:cNvSpPr txBox="1"/>
          <p:nvPr/>
        </p:nvSpPr>
        <p:spPr>
          <a:xfrm>
            <a:off x="1331640" y="3501588"/>
            <a:ext cx="432048" cy="215444"/>
          </a:xfrm>
          <a:prstGeom prst="rect">
            <a:avLst/>
          </a:prstGeom>
          <a:solidFill>
            <a:schemeClr val="bg1"/>
          </a:solidFill>
        </p:spPr>
        <p:txBody>
          <a:bodyPr wrap="square" lIns="0" tIns="0" rIns="0" bIns="0" rtlCol="0">
            <a:spAutoFit/>
          </a:bodyPr>
          <a:lstStyle/>
          <a:p>
            <a:r>
              <a:rPr lang="ro-RO" sz="1400" b="1" dirty="0">
                <a:solidFill>
                  <a:schemeClr val="tx1">
                    <a:lumMod val="75000"/>
                    <a:lumOff val="25000"/>
                  </a:schemeClr>
                </a:solidFill>
              </a:rPr>
              <a:t>103</a:t>
            </a:r>
            <a:endParaRPr lang="en-US" sz="1400" b="1" dirty="0">
              <a:solidFill>
                <a:schemeClr val="tx1">
                  <a:lumMod val="75000"/>
                  <a:lumOff val="25000"/>
                </a:schemeClr>
              </a:solidFill>
            </a:endParaRPr>
          </a:p>
        </p:txBody>
      </p:sp>
      <p:sp>
        <p:nvSpPr>
          <p:cNvPr id="17" name="TextBox 16"/>
          <p:cNvSpPr txBox="1"/>
          <p:nvPr/>
        </p:nvSpPr>
        <p:spPr>
          <a:xfrm>
            <a:off x="1331640" y="3817425"/>
            <a:ext cx="432048" cy="215444"/>
          </a:xfrm>
          <a:prstGeom prst="rect">
            <a:avLst/>
          </a:prstGeom>
          <a:solidFill>
            <a:schemeClr val="bg1"/>
          </a:solidFill>
        </p:spPr>
        <p:txBody>
          <a:bodyPr wrap="square" lIns="0" tIns="0" rIns="0" bIns="0" rtlCol="0">
            <a:spAutoFit/>
          </a:bodyPr>
          <a:lstStyle/>
          <a:p>
            <a:r>
              <a:rPr lang="ro-RO" sz="1400" b="1" dirty="0">
                <a:solidFill>
                  <a:schemeClr val="tx1">
                    <a:lumMod val="75000"/>
                    <a:lumOff val="25000"/>
                  </a:schemeClr>
                </a:solidFill>
              </a:rPr>
              <a:t>104</a:t>
            </a:r>
            <a:endParaRPr lang="en-US" sz="1400" b="1" dirty="0">
              <a:solidFill>
                <a:schemeClr val="tx1">
                  <a:lumMod val="75000"/>
                  <a:lumOff val="25000"/>
                </a:schemeClr>
              </a:solidFill>
            </a:endParaRPr>
          </a:p>
        </p:txBody>
      </p:sp>
      <p:cxnSp>
        <p:nvCxnSpPr>
          <p:cNvPr id="7" name="Straight Arrow Connector 6"/>
          <p:cNvCxnSpPr/>
          <p:nvPr/>
        </p:nvCxnSpPr>
        <p:spPr>
          <a:xfrm flipV="1">
            <a:off x="5580112" y="4032870"/>
            <a:ext cx="2304256" cy="764282"/>
          </a:xfrm>
          <a:prstGeom prst="straightConnector1">
            <a:avLst/>
          </a:prstGeom>
          <a:ln w="28575">
            <a:solidFill>
              <a:schemeClr val="tx1">
                <a:lumMod val="50000"/>
                <a:lumOff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772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87424"/>
            <a:ext cx="8568952" cy="7246589"/>
          </a:xfrm>
        </p:spPr>
        <p:txBody>
          <a:bodyPr>
            <a:noAutofit/>
          </a:bodyPr>
          <a:lstStyle/>
          <a:p>
            <a:pPr algn="l"/>
            <a:r>
              <a:rPr lang="en-US" sz="3200" dirty="0"/>
              <a:t>                       </a:t>
            </a:r>
            <a:r>
              <a:rPr lang="ro-RO" sz="3200" dirty="0"/>
              <a:t>          </a:t>
            </a:r>
            <a:r>
              <a:rPr lang="en-US" sz="3200" dirty="0"/>
              <a:t> </a:t>
            </a:r>
            <a:r>
              <a:rPr lang="ro-RO" sz="3200" dirty="0"/>
              <a:t>  </a:t>
            </a:r>
            <a:r>
              <a:rPr lang="en-US" sz="3200" noProof="1"/>
              <a:t>Sarcin</a:t>
            </a:r>
            <a:r>
              <a:rPr lang="ro-RO" sz="3200" noProof="1"/>
              <a:t>ă 2</a:t>
            </a:r>
            <a:r>
              <a:rPr lang="en-US" sz="1800" dirty="0"/>
              <a:t>:</a:t>
            </a:r>
            <a:br>
              <a:rPr lang="en-US" sz="1800" dirty="0"/>
            </a:br>
            <a:r>
              <a:rPr lang="ro-RO" sz="2000" u="sng" dirty="0"/>
              <a:t>Utilizând limbajul SQL</a:t>
            </a:r>
            <a:r>
              <a:rPr lang="ro-RO" sz="2000" dirty="0"/>
              <a:t>:</a:t>
            </a:r>
            <a:br>
              <a:rPr lang="ro-RO" sz="2000" dirty="0"/>
            </a:br>
            <a:r>
              <a:rPr lang="vi-VN" sz="2000" dirty="0">
                <a:latin typeface="Calibri Light" pitchFamily="34" charset="0"/>
                <a:cs typeface="Calibri Light" pitchFamily="34" charset="0"/>
              </a:rPr>
              <a:t>1) Creează o nouă bază de date numită </a:t>
            </a:r>
            <a:r>
              <a:rPr lang="vi-VN" sz="2000" b="1" dirty="0">
                <a:latin typeface="Calibri" pitchFamily="34" charset="0"/>
                <a:cs typeface="Calibri" pitchFamily="34" charset="0"/>
              </a:rPr>
              <a:t>Biblioteca_scolara</a:t>
            </a:r>
            <a:r>
              <a:rPr lang="vi-VN" sz="2000" dirty="0">
                <a:latin typeface="Calibri Light" pitchFamily="34" charset="0"/>
                <a:cs typeface="Calibri Light" pitchFamily="34" charset="0"/>
              </a:rPr>
              <a:t>.</a:t>
            </a:r>
            <a:br>
              <a:rPr lang="vi-VN" sz="2000" dirty="0">
                <a:latin typeface="Calibri Light" pitchFamily="34" charset="0"/>
                <a:cs typeface="Calibri Light" pitchFamily="34" charset="0"/>
              </a:rPr>
            </a:br>
            <a:r>
              <a:rPr lang="vi-VN" sz="2000" dirty="0">
                <a:latin typeface="Calibri Light" pitchFamily="34" charset="0"/>
                <a:cs typeface="Calibri Light" pitchFamily="34" charset="0"/>
              </a:rPr>
              <a:t>În baza de date Biblioteca_scolara, creează tabele</a:t>
            </a:r>
            <a:r>
              <a:rPr lang="ro-RO" sz="2000" dirty="0">
                <a:latin typeface="Calibri Light" pitchFamily="34" charset="0"/>
                <a:cs typeface="Calibri Light" pitchFamily="34" charset="0"/>
              </a:rPr>
              <a:t>le</a:t>
            </a:r>
            <a:r>
              <a:rPr lang="vi-VN" sz="2000" dirty="0">
                <a:latin typeface="Calibri Light" pitchFamily="34" charset="0"/>
                <a:cs typeface="Calibri Light" pitchFamily="34" charset="0"/>
              </a:rPr>
              <a:t>: </a:t>
            </a:r>
            <a:r>
              <a:rPr lang="vi-VN" sz="2000" b="1" dirty="0">
                <a:latin typeface="Calibri" pitchFamily="34" charset="0"/>
                <a:cs typeface="Calibri" pitchFamily="34" charset="0"/>
              </a:rPr>
              <a:t>Carti</a:t>
            </a:r>
            <a:r>
              <a:rPr lang="vi-VN" sz="2000" dirty="0">
                <a:latin typeface="Calibri Light" pitchFamily="34" charset="0"/>
                <a:cs typeface="Calibri Light" pitchFamily="34" charset="0"/>
              </a:rPr>
              <a:t>, </a:t>
            </a:r>
            <a:r>
              <a:rPr lang="vi-VN" sz="2000" b="1" dirty="0">
                <a:latin typeface="Calibri" pitchFamily="34" charset="0"/>
                <a:cs typeface="Calibri" pitchFamily="34" charset="0"/>
              </a:rPr>
              <a:t>Discipline</a:t>
            </a:r>
            <a:r>
              <a:rPr lang="vi-VN" sz="2000" dirty="0">
                <a:latin typeface="Calibri Light" pitchFamily="34" charset="0"/>
                <a:cs typeface="Calibri Light" pitchFamily="34" charset="0"/>
              </a:rPr>
              <a:t>, și </a:t>
            </a:r>
            <a:r>
              <a:rPr lang="vi-VN" sz="2000" b="1" dirty="0">
                <a:latin typeface="Calibri" pitchFamily="34" charset="0"/>
                <a:cs typeface="Calibri" pitchFamily="34" charset="0"/>
              </a:rPr>
              <a:t>Autori</a:t>
            </a:r>
            <a:r>
              <a:rPr lang="ro-RO" sz="2000" dirty="0">
                <a:latin typeface="Calibri Light" pitchFamily="34" charset="0"/>
                <a:cs typeface="Calibri Light" pitchFamily="34" charset="0"/>
              </a:rPr>
              <a:t> cu următoarea structură:</a:t>
            </a:r>
            <a:br>
              <a:rPr lang="ro-RO" sz="2000" dirty="0">
                <a:latin typeface="Calibri Light" pitchFamily="34" charset="0"/>
                <a:cs typeface="Calibri Light" pitchFamily="34" charset="0"/>
              </a:rPr>
            </a:br>
            <a:br>
              <a:rPr lang="ro-RO" sz="1200" dirty="0">
                <a:latin typeface="Calibri Light" pitchFamily="34" charset="0"/>
                <a:cs typeface="Calibri Light" pitchFamily="34" charset="0"/>
              </a:rPr>
            </a:br>
            <a:r>
              <a:rPr lang="ro-RO" sz="2000" dirty="0">
                <a:latin typeface="Calibri Light" pitchFamily="34" charset="0"/>
                <a:cs typeface="Calibri Light" pitchFamily="34" charset="0"/>
              </a:rPr>
              <a:t>A</a:t>
            </a:r>
            <a:r>
              <a:rPr lang="vi-VN" sz="2000" dirty="0">
                <a:latin typeface="Calibri Light" pitchFamily="34" charset="0"/>
                <a:cs typeface="Calibri Light" pitchFamily="34" charset="0"/>
              </a:rPr>
              <a:t>) </a:t>
            </a:r>
            <a:r>
              <a:rPr lang="ro-RO" sz="2000" dirty="0">
                <a:latin typeface="Calibri Light" pitchFamily="34" charset="0"/>
                <a:cs typeface="Calibri Light" pitchFamily="34" charset="0"/>
              </a:rPr>
              <a:t>T</a:t>
            </a:r>
            <a:r>
              <a:rPr lang="vi-VN" sz="2000" dirty="0">
                <a:latin typeface="Calibri Light" pitchFamily="34" charset="0"/>
                <a:cs typeface="Calibri Light" pitchFamily="34" charset="0"/>
              </a:rPr>
              <a:t>abelul </a:t>
            </a:r>
            <a:r>
              <a:rPr lang="vi-VN" sz="2000" dirty="0">
                <a:latin typeface="Calibri" pitchFamily="34" charset="0"/>
                <a:cs typeface="Calibri" pitchFamily="34" charset="0"/>
              </a:rPr>
              <a:t>Discipline</a:t>
            </a:r>
            <a:r>
              <a:rPr lang="vi-VN" sz="2000" dirty="0">
                <a:latin typeface="Calibri Light" pitchFamily="34" charset="0"/>
                <a:cs typeface="Calibri Light" pitchFamily="34" charset="0"/>
              </a:rPr>
              <a:t> </a:t>
            </a:r>
            <a:r>
              <a:rPr lang="ro-RO" sz="2000" dirty="0">
                <a:latin typeface="Calibri Light" pitchFamily="34" charset="0"/>
                <a:cs typeface="Calibri Light" pitchFamily="34" charset="0"/>
              </a:rPr>
              <a:t>are</a:t>
            </a:r>
            <a:r>
              <a:rPr lang="vi-VN" sz="2000" dirty="0">
                <a:latin typeface="Calibri Light" pitchFamily="34" charset="0"/>
                <a:cs typeface="Calibri Light" pitchFamily="34" charset="0"/>
              </a:rPr>
              <a:t> următoarele coloane:</a:t>
            </a:r>
            <a:r>
              <a:rPr lang="ro-RO" sz="2000" dirty="0">
                <a:latin typeface="Calibri Light" pitchFamily="34" charset="0"/>
                <a:cs typeface="Calibri Light" pitchFamily="34" charset="0"/>
              </a:rPr>
              <a:t> </a:t>
            </a:r>
            <a:r>
              <a:rPr lang="vi-VN" sz="2000" b="1" dirty="0">
                <a:latin typeface="Calibri" pitchFamily="34" charset="0"/>
                <a:cs typeface="Calibri" pitchFamily="34" charset="0"/>
              </a:rPr>
              <a:t>categorie_id</a:t>
            </a:r>
            <a:r>
              <a:rPr lang="vi-VN" sz="2000" dirty="0">
                <a:latin typeface="Calibri Light" pitchFamily="34" charset="0"/>
                <a:cs typeface="Calibri Light" pitchFamily="34" charset="0"/>
              </a:rPr>
              <a:t> (număr întreg, autoincrement)</a:t>
            </a:r>
            <a:r>
              <a:rPr lang="ro-RO" sz="2000" dirty="0">
                <a:latin typeface="Calibri Light" pitchFamily="34" charset="0"/>
                <a:cs typeface="Calibri Light" pitchFamily="34" charset="0"/>
              </a:rPr>
              <a:t>, </a:t>
            </a:r>
            <a:r>
              <a:rPr lang="vi-VN" sz="2000" b="1" dirty="0">
                <a:latin typeface="Calibri" pitchFamily="34" charset="0"/>
                <a:cs typeface="Calibri" pitchFamily="34" charset="0"/>
              </a:rPr>
              <a:t>denumire</a:t>
            </a:r>
            <a:r>
              <a:rPr lang="vi-VN" sz="2000" dirty="0">
                <a:latin typeface="Calibri Light" pitchFamily="34" charset="0"/>
                <a:cs typeface="Calibri Light" pitchFamily="34" charset="0"/>
              </a:rPr>
              <a:t> (text 255 caractere cu diacritice)</a:t>
            </a:r>
            <a:br>
              <a:rPr lang="ro-RO" sz="2000" dirty="0">
                <a:latin typeface="Calibri Light" pitchFamily="34" charset="0"/>
                <a:cs typeface="Calibri Light" pitchFamily="34" charset="0"/>
              </a:rPr>
            </a:br>
            <a:br>
              <a:rPr lang="vi-VN" sz="1400" dirty="0">
                <a:latin typeface="Calibri Light" pitchFamily="34" charset="0"/>
                <a:cs typeface="Calibri Light" pitchFamily="34" charset="0"/>
              </a:rPr>
            </a:br>
            <a:r>
              <a:rPr lang="ro-RO" sz="2000" dirty="0">
                <a:latin typeface="Calibri Light" pitchFamily="34" charset="0"/>
                <a:cs typeface="Calibri Light" pitchFamily="34" charset="0"/>
              </a:rPr>
              <a:t>B</a:t>
            </a:r>
            <a:r>
              <a:rPr lang="vi-VN" sz="2000" dirty="0">
                <a:latin typeface="Calibri Light" pitchFamily="34" charset="0"/>
                <a:cs typeface="Calibri Light" pitchFamily="34" charset="0"/>
              </a:rPr>
              <a:t>) </a:t>
            </a:r>
            <a:r>
              <a:rPr lang="ro-RO" sz="2000" dirty="0">
                <a:latin typeface="Calibri Light" pitchFamily="34" charset="0"/>
                <a:cs typeface="Calibri Light" pitchFamily="34" charset="0"/>
              </a:rPr>
              <a:t>T</a:t>
            </a:r>
            <a:r>
              <a:rPr lang="vi-VN" sz="2000" dirty="0">
                <a:latin typeface="Calibri Light" pitchFamily="34" charset="0"/>
                <a:cs typeface="Calibri Light" pitchFamily="34" charset="0"/>
              </a:rPr>
              <a:t>abelul </a:t>
            </a:r>
            <a:r>
              <a:rPr lang="vi-VN" sz="2000" dirty="0">
                <a:latin typeface="Calibri" pitchFamily="34" charset="0"/>
                <a:cs typeface="Calibri" pitchFamily="34" charset="0"/>
              </a:rPr>
              <a:t>Carti</a:t>
            </a:r>
            <a:r>
              <a:rPr lang="vi-VN" sz="2000" dirty="0">
                <a:latin typeface="Calibri Light" pitchFamily="34" charset="0"/>
                <a:cs typeface="Calibri Light" pitchFamily="34" charset="0"/>
              </a:rPr>
              <a:t> </a:t>
            </a:r>
            <a:r>
              <a:rPr lang="ro-RO" sz="2000" dirty="0">
                <a:latin typeface="Calibri Light" pitchFamily="34" charset="0"/>
                <a:cs typeface="Calibri Light" pitchFamily="34" charset="0"/>
              </a:rPr>
              <a:t>are</a:t>
            </a:r>
            <a:r>
              <a:rPr lang="vi-VN" sz="2000" dirty="0">
                <a:latin typeface="Calibri Light" pitchFamily="34" charset="0"/>
                <a:cs typeface="Calibri Light" pitchFamily="34" charset="0"/>
              </a:rPr>
              <a:t> următoarele coloane:</a:t>
            </a:r>
            <a:r>
              <a:rPr lang="ro-RO" sz="2000" dirty="0">
                <a:latin typeface="Calibri Light" pitchFamily="34" charset="0"/>
                <a:cs typeface="Calibri Light" pitchFamily="34" charset="0"/>
              </a:rPr>
              <a:t> </a:t>
            </a:r>
            <a:r>
              <a:rPr lang="vi-VN" sz="2000" b="1" dirty="0">
                <a:latin typeface="Calibri" pitchFamily="34" charset="0"/>
                <a:cs typeface="Calibri" pitchFamily="34" charset="0"/>
              </a:rPr>
              <a:t>carte_id</a:t>
            </a:r>
            <a:r>
              <a:rPr lang="vi-VN" sz="2000" dirty="0">
                <a:latin typeface="Calibri Light" pitchFamily="34" charset="0"/>
                <a:cs typeface="Calibri Light" pitchFamily="34" charset="0"/>
              </a:rPr>
              <a:t> (număr întreg, autoincrement)</a:t>
            </a:r>
            <a:r>
              <a:rPr lang="ro-RO" sz="2000" dirty="0">
                <a:latin typeface="Calibri Light" pitchFamily="34" charset="0"/>
                <a:cs typeface="Calibri Light" pitchFamily="34" charset="0"/>
              </a:rPr>
              <a:t>, </a:t>
            </a:r>
            <a:r>
              <a:rPr lang="vi-VN" sz="2000" b="1" dirty="0">
                <a:latin typeface="Calibri" pitchFamily="34" charset="0"/>
                <a:cs typeface="Calibri" pitchFamily="34" charset="0"/>
              </a:rPr>
              <a:t>titlu</a:t>
            </a:r>
            <a:r>
              <a:rPr lang="vi-VN" sz="2000" dirty="0">
                <a:latin typeface="Calibri Light" pitchFamily="34" charset="0"/>
                <a:cs typeface="Calibri Light" pitchFamily="34" charset="0"/>
              </a:rPr>
              <a:t> (text 255 caractere cu diacritice)</a:t>
            </a:r>
            <a:r>
              <a:rPr lang="ro-RO" sz="2000" dirty="0">
                <a:latin typeface="Calibri Light" pitchFamily="34" charset="0"/>
                <a:cs typeface="Calibri Light" pitchFamily="34" charset="0"/>
              </a:rPr>
              <a:t>, </a:t>
            </a:r>
            <a:r>
              <a:rPr lang="vi-VN" sz="2000" b="1" dirty="0">
                <a:latin typeface="Calibri" pitchFamily="34" charset="0"/>
                <a:cs typeface="Calibri" pitchFamily="34" charset="0"/>
              </a:rPr>
              <a:t>an_Publicare</a:t>
            </a:r>
            <a:r>
              <a:rPr lang="vi-VN" sz="2000" dirty="0">
                <a:latin typeface="Calibri Light" pitchFamily="34" charset="0"/>
                <a:cs typeface="Calibri Light" pitchFamily="34" charset="0"/>
              </a:rPr>
              <a:t> (număr întreg)</a:t>
            </a:r>
            <a:r>
              <a:rPr lang="ro-RO" sz="2000" dirty="0">
                <a:latin typeface="Calibri Light" pitchFamily="34" charset="0"/>
                <a:cs typeface="Calibri Light" pitchFamily="34" charset="0"/>
              </a:rPr>
              <a:t>, </a:t>
            </a:r>
            <a:r>
              <a:rPr lang="vi-VN" sz="2000" b="1" dirty="0">
                <a:latin typeface="Calibri" pitchFamily="34" charset="0"/>
                <a:cs typeface="Calibri" pitchFamily="34" charset="0"/>
              </a:rPr>
              <a:t>pret</a:t>
            </a:r>
            <a:r>
              <a:rPr lang="vi-VN" sz="2000" dirty="0">
                <a:latin typeface="Calibri Light" pitchFamily="34" charset="0"/>
                <a:cs typeface="Calibri Light" pitchFamily="34" charset="0"/>
              </a:rPr>
              <a:t> (număr zecimal – lei</a:t>
            </a:r>
            <a:r>
              <a:rPr lang="ro-RO" sz="2000" dirty="0">
                <a:latin typeface="Calibri Light" pitchFamily="34" charset="0"/>
                <a:cs typeface="Calibri Light" pitchFamily="34" charset="0"/>
              </a:rPr>
              <a:t> și </a:t>
            </a:r>
            <a:r>
              <a:rPr lang="vi-VN" sz="2000" dirty="0">
                <a:latin typeface="Calibri Light" pitchFamily="34" charset="0"/>
                <a:cs typeface="Calibri Light" pitchFamily="34" charset="0"/>
              </a:rPr>
              <a:t>bani)</a:t>
            </a:r>
            <a:r>
              <a:rPr lang="ro-RO" sz="2000" dirty="0">
                <a:latin typeface="Calibri Light" pitchFamily="34" charset="0"/>
                <a:cs typeface="Calibri Light" pitchFamily="34" charset="0"/>
              </a:rPr>
              <a:t>, </a:t>
            </a:r>
            <a:r>
              <a:rPr lang="vi-VN" sz="2000" b="1" dirty="0">
                <a:latin typeface="Calibri" pitchFamily="34" charset="0"/>
                <a:cs typeface="Calibri" pitchFamily="34" charset="0"/>
              </a:rPr>
              <a:t>categorie_id</a:t>
            </a:r>
            <a:r>
              <a:rPr lang="ro-RO" sz="2000" b="1" dirty="0">
                <a:latin typeface="Calibri" pitchFamily="34" charset="0"/>
                <a:cs typeface="Calibri" pitchFamily="34" charset="0"/>
              </a:rPr>
              <a:t> </a:t>
            </a:r>
            <a:r>
              <a:rPr lang="ro-RO" sz="2000" dirty="0">
                <a:latin typeface="Calibri Light" pitchFamily="34" charset="0"/>
                <a:cs typeface="Calibri Light" pitchFamily="34" charset="0"/>
              </a:rPr>
              <a:t>(</a:t>
            </a:r>
            <a:r>
              <a:rPr lang="vi-VN" sz="2000" dirty="0">
                <a:latin typeface="Calibri Light" pitchFamily="34" charset="0"/>
                <a:cs typeface="Calibri Light" pitchFamily="34" charset="0"/>
              </a:rPr>
              <a:t>număr întreg</a:t>
            </a:r>
            <a:r>
              <a:rPr lang="ro-RO" sz="2000" dirty="0">
                <a:latin typeface="Calibri Light" pitchFamily="34" charset="0"/>
                <a:cs typeface="Calibri Light" pitchFamily="34" charset="0"/>
              </a:rPr>
              <a:t>), </a:t>
            </a:r>
            <a:r>
              <a:rPr lang="vi-VN" sz="2000" b="1" dirty="0">
                <a:latin typeface="Calibri" pitchFamily="34" charset="0"/>
                <a:cs typeface="Calibri" pitchFamily="34" charset="0"/>
              </a:rPr>
              <a:t>categorie_id</a:t>
            </a:r>
            <a:r>
              <a:rPr lang="vi-VN" sz="2000" dirty="0">
                <a:latin typeface="Calibri Light" pitchFamily="34" charset="0"/>
                <a:cs typeface="Calibri Light" pitchFamily="34" charset="0"/>
              </a:rPr>
              <a:t> (număr întreg)</a:t>
            </a:r>
            <a:br>
              <a:rPr lang="vi-VN" sz="2000" dirty="0">
                <a:latin typeface="Calibri Light" pitchFamily="34" charset="0"/>
                <a:cs typeface="Calibri Light" pitchFamily="34" charset="0"/>
              </a:rPr>
            </a:br>
            <a:br>
              <a:rPr lang="vi-VN" sz="1200" dirty="0">
                <a:latin typeface="Calibri Light" pitchFamily="34" charset="0"/>
                <a:cs typeface="Calibri Light" pitchFamily="34" charset="0"/>
              </a:rPr>
            </a:br>
            <a:r>
              <a:rPr lang="vi-VN" sz="2000" dirty="0">
                <a:latin typeface="Calibri Light" pitchFamily="34" charset="0"/>
                <a:cs typeface="Calibri Light" pitchFamily="34" charset="0"/>
              </a:rPr>
              <a:t>C) </a:t>
            </a:r>
            <a:r>
              <a:rPr lang="ro-RO" sz="2000" dirty="0">
                <a:latin typeface="Calibri Light" pitchFamily="34" charset="0"/>
                <a:cs typeface="Calibri Light" pitchFamily="34" charset="0"/>
              </a:rPr>
              <a:t>T</a:t>
            </a:r>
            <a:r>
              <a:rPr lang="vi-VN" sz="2000" dirty="0">
                <a:latin typeface="Calibri Light" pitchFamily="34" charset="0"/>
                <a:cs typeface="Calibri Light" pitchFamily="34" charset="0"/>
              </a:rPr>
              <a:t>abelul </a:t>
            </a:r>
            <a:r>
              <a:rPr lang="vi-VN" sz="2000" dirty="0">
                <a:latin typeface="Calibri" pitchFamily="34" charset="0"/>
                <a:cs typeface="Calibri" pitchFamily="34" charset="0"/>
              </a:rPr>
              <a:t>Autori</a:t>
            </a:r>
            <a:r>
              <a:rPr lang="vi-VN" sz="2000" dirty="0">
                <a:latin typeface="Calibri Light" pitchFamily="34" charset="0"/>
                <a:cs typeface="Calibri Light" pitchFamily="34" charset="0"/>
              </a:rPr>
              <a:t> </a:t>
            </a:r>
            <a:r>
              <a:rPr lang="ro-RO" sz="2000" dirty="0">
                <a:latin typeface="Calibri Light" pitchFamily="34" charset="0"/>
                <a:cs typeface="Calibri Light" pitchFamily="34" charset="0"/>
              </a:rPr>
              <a:t>are</a:t>
            </a:r>
            <a:r>
              <a:rPr lang="vi-VN" sz="2000" dirty="0">
                <a:latin typeface="Calibri Light" pitchFamily="34" charset="0"/>
                <a:cs typeface="Calibri Light" pitchFamily="34" charset="0"/>
              </a:rPr>
              <a:t> următoarele coloane:</a:t>
            </a:r>
            <a:r>
              <a:rPr lang="ro-RO" sz="2000" dirty="0">
                <a:latin typeface="Calibri Light" pitchFamily="34" charset="0"/>
                <a:cs typeface="Calibri Light" pitchFamily="34" charset="0"/>
              </a:rPr>
              <a:t> </a:t>
            </a:r>
            <a:r>
              <a:rPr lang="vi-VN" sz="2000" b="1" dirty="0">
                <a:latin typeface="Calibri" pitchFamily="34" charset="0"/>
                <a:cs typeface="Calibri" pitchFamily="34" charset="0"/>
              </a:rPr>
              <a:t>autor_id</a:t>
            </a:r>
            <a:r>
              <a:rPr lang="vi-VN" sz="2000" dirty="0">
                <a:latin typeface="Calibri Light" pitchFamily="34" charset="0"/>
                <a:cs typeface="Calibri Light" pitchFamily="34" charset="0"/>
              </a:rPr>
              <a:t> (număr întreg, autoincrement)</a:t>
            </a:r>
            <a:r>
              <a:rPr lang="ro-RO" sz="2000" dirty="0">
                <a:latin typeface="Calibri Light" pitchFamily="34" charset="0"/>
                <a:cs typeface="Calibri Light" pitchFamily="34" charset="0"/>
              </a:rPr>
              <a:t>, </a:t>
            </a:r>
            <a:r>
              <a:rPr lang="vi-VN" sz="2000" b="1" dirty="0">
                <a:latin typeface="Calibri" pitchFamily="34" charset="0"/>
                <a:cs typeface="Calibri" pitchFamily="34" charset="0"/>
              </a:rPr>
              <a:t>nume</a:t>
            </a:r>
            <a:r>
              <a:rPr lang="vi-VN" sz="2000" dirty="0">
                <a:latin typeface="Calibri Light" pitchFamily="34" charset="0"/>
                <a:cs typeface="Calibri Light" pitchFamily="34" charset="0"/>
              </a:rPr>
              <a:t> (text 255 caractere cu diacritice)</a:t>
            </a:r>
            <a:r>
              <a:rPr lang="ro-RO" sz="2000" dirty="0">
                <a:latin typeface="Calibri Light" pitchFamily="34" charset="0"/>
                <a:cs typeface="Calibri Light" pitchFamily="34" charset="0"/>
              </a:rPr>
              <a:t>, </a:t>
            </a:r>
            <a:r>
              <a:rPr lang="vi-VN" sz="2000" b="1" dirty="0">
                <a:latin typeface="Calibri" pitchFamily="34" charset="0"/>
                <a:cs typeface="Calibri" pitchFamily="34" charset="0"/>
              </a:rPr>
              <a:t>prenume</a:t>
            </a:r>
            <a:r>
              <a:rPr lang="vi-VN" sz="2000" dirty="0">
                <a:latin typeface="Calibri Light" pitchFamily="34" charset="0"/>
                <a:cs typeface="Calibri Light" pitchFamily="34" charset="0"/>
              </a:rPr>
              <a:t> (text 255 caractere cu diacritice)</a:t>
            </a:r>
            <a:br>
              <a:rPr lang="ro-RO" sz="2000" dirty="0">
                <a:latin typeface="Calibri Light" pitchFamily="34" charset="0"/>
                <a:cs typeface="Calibri Light" pitchFamily="34" charset="0"/>
              </a:rPr>
            </a:br>
            <a:br>
              <a:rPr lang="ro-RO" sz="1200" dirty="0">
                <a:latin typeface="Calibri Light" pitchFamily="34" charset="0"/>
                <a:cs typeface="Calibri Light" pitchFamily="34" charset="0"/>
              </a:rPr>
            </a:br>
            <a:r>
              <a:rPr lang="ro-RO" sz="2000" dirty="0">
                <a:latin typeface="Calibri Light" pitchFamily="34" charset="0"/>
                <a:cs typeface="Calibri Light" pitchFamily="34" charset="0"/>
              </a:rPr>
              <a:t>D</a:t>
            </a:r>
            <a:r>
              <a:rPr lang="vi-VN" sz="2000" dirty="0">
                <a:latin typeface="Calibri Light" pitchFamily="34" charset="0"/>
                <a:cs typeface="Calibri Light" pitchFamily="34" charset="0"/>
              </a:rPr>
              <a:t>) </a:t>
            </a:r>
            <a:r>
              <a:rPr lang="ro-RO" sz="2000" dirty="0">
                <a:latin typeface="Calibri Light" pitchFamily="34" charset="0"/>
                <a:cs typeface="Calibri Light" pitchFamily="34" charset="0"/>
              </a:rPr>
              <a:t>T</a:t>
            </a:r>
            <a:r>
              <a:rPr lang="vi-VN" sz="2000" dirty="0">
                <a:latin typeface="Calibri Light" pitchFamily="34" charset="0"/>
                <a:cs typeface="Calibri Light" pitchFamily="34" charset="0"/>
              </a:rPr>
              <a:t>abelul </a:t>
            </a:r>
            <a:r>
              <a:rPr lang="vi-VN" sz="2000" dirty="0">
                <a:latin typeface="Calibri" pitchFamily="34" charset="0"/>
                <a:cs typeface="Calibri" pitchFamily="34" charset="0"/>
              </a:rPr>
              <a:t>Autor</a:t>
            </a:r>
            <a:r>
              <a:rPr lang="ro-RO" sz="2000" dirty="0">
                <a:latin typeface="Calibri" pitchFamily="34" charset="0"/>
                <a:cs typeface="Calibri" pitchFamily="34" charset="0"/>
              </a:rPr>
              <a:t>i_Carti</a:t>
            </a:r>
            <a:r>
              <a:rPr lang="vi-VN" sz="2000" dirty="0">
                <a:latin typeface="Calibri Light" pitchFamily="34" charset="0"/>
                <a:cs typeface="Calibri Light" pitchFamily="34" charset="0"/>
              </a:rPr>
              <a:t> </a:t>
            </a:r>
            <a:r>
              <a:rPr lang="ro-RO" sz="2000" dirty="0">
                <a:latin typeface="Calibri Light" pitchFamily="34" charset="0"/>
                <a:cs typeface="Calibri Light" pitchFamily="34" charset="0"/>
              </a:rPr>
              <a:t>are</a:t>
            </a:r>
            <a:r>
              <a:rPr lang="vi-VN" sz="2000" dirty="0">
                <a:latin typeface="Calibri Light" pitchFamily="34" charset="0"/>
                <a:cs typeface="Calibri Light" pitchFamily="34" charset="0"/>
              </a:rPr>
              <a:t> următoarele coloane:</a:t>
            </a:r>
            <a:r>
              <a:rPr lang="ro-RO" sz="2000" dirty="0">
                <a:latin typeface="Calibri Light" pitchFamily="34" charset="0"/>
                <a:cs typeface="Calibri Light" pitchFamily="34" charset="0"/>
              </a:rPr>
              <a:t> </a:t>
            </a:r>
            <a:r>
              <a:rPr lang="vi-VN" sz="2000" b="1" dirty="0">
                <a:latin typeface="Calibri" pitchFamily="34" charset="0"/>
                <a:cs typeface="Calibri" pitchFamily="34" charset="0"/>
              </a:rPr>
              <a:t>autor_id</a:t>
            </a:r>
            <a:r>
              <a:rPr lang="vi-VN" sz="2000" dirty="0">
                <a:latin typeface="Calibri Light" pitchFamily="34" charset="0"/>
                <a:cs typeface="Calibri Light" pitchFamily="34" charset="0"/>
              </a:rPr>
              <a:t> (număr întreg</a:t>
            </a:r>
            <a:r>
              <a:rPr lang="ro-RO" sz="2000" dirty="0">
                <a:latin typeface="Calibri Light" pitchFamily="34" charset="0"/>
                <a:cs typeface="Calibri Light" pitchFamily="34" charset="0"/>
              </a:rPr>
              <a:t>, cheie externă</a:t>
            </a:r>
            <a:r>
              <a:rPr lang="vi-VN" sz="2000" dirty="0">
                <a:latin typeface="Calibri Light" pitchFamily="34" charset="0"/>
                <a:cs typeface="Calibri Light" pitchFamily="34" charset="0"/>
              </a:rPr>
              <a:t>)</a:t>
            </a:r>
            <a:r>
              <a:rPr lang="ro-RO" sz="2000" dirty="0">
                <a:latin typeface="Calibri Light" pitchFamily="34" charset="0"/>
                <a:cs typeface="Calibri Light" pitchFamily="34" charset="0"/>
              </a:rPr>
              <a:t>, </a:t>
            </a:r>
            <a:r>
              <a:rPr lang="vi-VN" sz="2000" b="1" dirty="0">
                <a:latin typeface="Calibri" pitchFamily="34" charset="0"/>
                <a:cs typeface="Calibri" pitchFamily="34" charset="0"/>
              </a:rPr>
              <a:t>carte_id</a:t>
            </a:r>
            <a:r>
              <a:rPr lang="vi-VN" sz="2000" dirty="0">
                <a:latin typeface="Calibri Light" pitchFamily="34" charset="0"/>
                <a:cs typeface="Calibri Light" pitchFamily="34" charset="0"/>
              </a:rPr>
              <a:t> (număr întreg</a:t>
            </a:r>
            <a:r>
              <a:rPr lang="ro-RO" sz="2000" dirty="0">
                <a:latin typeface="Calibri Light" pitchFamily="34" charset="0"/>
                <a:cs typeface="Calibri Light" pitchFamily="34" charset="0"/>
              </a:rPr>
              <a:t>, cheie externă</a:t>
            </a:r>
            <a:r>
              <a:rPr lang="vi-VN" sz="2000" dirty="0">
                <a:latin typeface="Calibri Light" pitchFamily="34" charset="0"/>
                <a:cs typeface="Calibri Light" pitchFamily="34" charset="0"/>
              </a:rPr>
              <a:t>)</a:t>
            </a:r>
            <a:r>
              <a:rPr lang="ro-RO" sz="2000" dirty="0">
                <a:latin typeface="Calibri Light" pitchFamily="34" charset="0"/>
                <a:cs typeface="Calibri Light" pitchFamily="34" charset="0"/>
              </a:rPr>
              <a:t>. Î</a:t>
            </a:r>
            <a:r>
              <a:rPr lang="vi-VN" sz="2000" dirty="0">
                <a:latin typeface="Calibri Light" pitchFamily="34" charset="0"/>
                <a:cs typeface="Calibri Light" pitchFamily="34" charset="0"/>
              </a:rPr>
              <a:t>mpreună aceste două coloane alcătuiesc cheia primară.</a:t>
            </a:r>
            <a:endParaRPr lang="vi-VN" sz="1800" dirty="0">
              <a:latin typeface="Calibri" pitchFamily="34" charset="0"/>
              <a:cs typeface="Calibri" pitchFamily="34" charset="0"/>
            </a:endParaRPr>
          </a:p>
        </p:txBody>
      </p:sp>
    </p:spTree>
    <p:extLst>
      <p:ext uri="{BB962C8B-B14F-4D97-AF65-F5344CB8AC3E}">
        <p14:creationId xmlns:p14="http://schemas.microsoft.com/office/powerpoint/2010/main" val="2607614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Definirea Relațiilor între Tabele:</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
        <p:nvSpPr>
          <p:cNvPr id="3" name="Rectangle 2"/>
          <p:cNvSpPr/>
          <p:nvPr/>
        </p:nvSpPr>
        <p:spPr>
          <a:xfrm>
            <a:off x="539552" y="6093296"/>
            <a:ext cx="8208912" cy="415498"/>
          </a:xfrm>
          <a:prstGeom prst="rect">
            <a:avLst/>
          </a:prstGeom>
        </p:spPr>
        <p:txBody>
          <a:bodyPr wrap="square">
            <a:spAutoFit/>
          </a:bodyPr>
          <a:lstStyle/>
          <a:p>
            <a:r>
              <a:rPr lang="en-US" sz="2100" dirty="0">
                <a:latin typeface="Calibri Light" pitchFamily="34" charset="0"/>
                <a:cs typeface="Calibri Light" pitchFamily="34" charset="0"/>
              </a:rPr>
              <a:t>Stabilirea relațiilor între tabele se face pe baza cheilor primare</a:t>
            </a:r>
            <a:r>
              <a:rPr lang="vi-VN" sz="2100" dirty="0">
                <a:latin typeface="Calibri Light" pitchFamily="34" charset="0"/>
                <a:cs typeface="Calibri Light" pitchFamily="34" charset="0"/>
              </a:rPr>
              <a:t>.</a:t>
            </a:r>
            <a:endParaRPr lang="en-US" sz="2100" dirty="0">
              <a:latin typeface="Calibri Light" pitchFamily="34" charset="0"/>
              <a:cs typeface="Calibri Light" pitchFamily="34" charset="0"/>
            </a:endParaRPr>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5323" t="27922" r="38765" b="52550"/>
          <a:stretch/>
        </p:blipFill>
        <p:spPr bwMode="auto">
          <a:xfrm>
            <a:off x="755576" y="3813661"/>
            <a:ext cx="6768752" cy="2070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877678" y="4320845"/>
            <a:ext cx="1966129" cy="156327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5323" t="33412" r="38942" b="46353"/>
          <a:stretch/>
        </p:blipFill>
        <p:spPr bwMode="auto">
          <a:xfrm>
            <a:off x="700003" y="917432"/>
            <a:ext cx="7778824" cy="247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55576" y="1484785"/>
            <a:ext cx="1008112" cy="191034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9327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235" t="31442" r="43971" b="47294"/>
          <a:stretch/>
        </p:blipFill>
        <p:spPr bwMode="auto">
          <a:xfrm>
            <a:off x="717678" y="3573016"/>
            <a:ext cx="6158578" cy="2392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Definirea Relațiilor între Tabele:</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
        <p:nvSpPr>
          <p:cNvPr id="9" name="Rectangle 8"/>
          <p:cNvSpPr/>
          <p:nvPr/>
        </p:nvSpPr>
        <p:spPr>
          <a:xfrm>
            <a:off x="877679" y="4221088"/>
            <a:ext cx="1174042" cy="166302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5323" t="33412" r="38942" b="46353"/>
          <a:stretch/>
        </p:blipFill>
        <p:spPr bwMode="auto">
          <a:xfrm>
            <a:off x="700003" y="917432"/>
            <a:ext cx="7778824" cy="247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55576" y="1484785"/>
            <a:ext cx="1008112" cy="191034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662022" y="4221089"/>
            <a:ext cx="2070217" cy="166302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Elbow Connector 21"/>
          <p:cNvCxnSpPr/>
          <p:nvPr/>
        </p:nvCxnSpPr>
        <p:spPr>
          <a:xfrm rot="16200000" flipH="1">
            <a:off x="3113390" y="1497320"/>
            <a:ext cx="822960" cy="4480560"/>
          </a:xfrm>
          <a:prstGeom prst="bentConnector3">
            <a:avLst>
              <a:gd name="adj1" fmla="val 50000"/>
            </a:avLst>
          </a:prstGeom>
          <a:ln>
            <a:prstDash val="sysDot"/>
            <a:tailEnd type="arrow"/>
          </a:ln>
        </p:spPr>
        <p:style>
          <a:lnRef idx="2">
            <a:schemeClr val="dk1"/>
          </a:lnRef>
          <a:fillRef idx="0">
            <a:schemeClr val="dk1"/>
          </a:fillRef>
          <a:effectRef idx="1">
            <a:schemeClr val="dk1"/>
          </a:effectRef>
          <a:fontRef idx="minor">
            <a:schemeClr val="tx1"/>
          </a:fontRef>
        </p:style>
      </p:cxnSp>
      <p:sp>
        <p:nvSpPr>
          <p:cNvPr id="30" name="Rectangle 29"/>
          <p:cNvSpPr/>
          <p:nvPr/>
        </p:nvSpPr>
        <p:spPr>
          <a:xfrm>
            <a:off x="539552" y="6074712"/>
            <a:ext cx="8064896" cy="738664"/>
          </a:xfrm>
          <a:prstGeom prst="rect">
            <a:avLst/>
          </a:prstGeom>
        </p:spPr>
        <p:txBody>
          <a:bodyPr wrap="square">
            <a:spAutoFit/>
          </a:bodyPr>
          <a:lstStyle/>
          <a:p>
            <a:r>
              <a:rPr lang="vi-VN" sz="2100" dirty="0">
                <a:latin typeface="Calibri Light" pitchFamily="34" charset="0"/>
                <a:cs typeface="Calibri Light" pitchFamily="34" charset="0"/>
              </a:rPr>
              <a:t>O </a:t>
            </a:r>
            <a:r>
              <a:rPr lang="vi-VN" sz="2100" b="1" dirty="0">
                <a:effectLst>
                  <a:outerShdw blurRad="38100" dist="38100" dir="2700000" algn="tl">
                    <a:srgbClr val="000000">
                      <a:alpha val="43137"/>
                    </a:srgbClr>
                  </a:outerShdw>
                </a:effectLst>
                <a:latin typeface="Calibri Light" pitchFamily="34" charset="0"/>
                <a:cs typeface="Calibri Light" pitchFamily="34" charset="0"/>
              </a:rPr>
              <a:t>cheie externă </a:t>
            </a:r>
            <a:r>
              <a:rPr lang="ro-RO" sz="2100" b="1" dirty="0">
                <a:effectLst>
                  <a:outerShdw blurRad="38100" dist="38100" dir="2700000" algn="tl">
                    <a:srgbClr val="000000">
                      <a:alpha val="43137"/>
                    </a:srgbClr>
                  </a:outerShdw>
                </a:effectLst>
                <a:latin typeface="Calibri Light" pitchFamily="34" charset="0"/>
                <a:cs typeface="Calibri Light" pitchFamily="34" charset="0"/>
              </a:rPr>
              <a:t> </a:t>
            </a:r>
            <a:r>
              <a:rPr lang="ro-RO" sz="2100" b="1" dirty="0">
                <a:effectLst>
                  <a:outerShdw blurRad="38100" dist="38100" dir="2700000" algn="tl">
                    <a:srgbClr val="000000">
                      <a:alpha val="43137"/>
                    </a:srgbClr>
                  </a:outerShdw>
                </a:effectLst>
                <a:latin typeface="Calibri" pitchFamily="34" charset="0"/>
                <a:cs typeface="Calibri" pitchFamily="34" charset="0"/>
              </a:rPr>
              <a:t>(FK) </a:t>
            </a:r>
            <a:r>
              <a:rPr lang="vi-VN" sz="2100" dirty="0">
                <a:latin typeface="Calibri Light" pitchFamily="34" charset="0"/>
                <a:cs typeface="Calibri Light" pitchFamily="34" charset="0"/>
              </a:rPr>
              <a:t>este o coloană</a:t>
            </a:r>
            <a:r>
              <a:rPr lang="ro-RO" sz="2100" dirty="0">
                <a:latin typeface="Calibri Light" pitchFamily="34" charset="0"/>
                <a:cs typeface="Calibri Light" pitchFamily="34" charset="0"/>
              </a:rPr>
              <a:t> </a:t>
            </a:r>
            <a:r>
              <a:rPr lang="vi-VN" sz="2100" dirty="0">
                <a:latin typeface="Calibri Light" pitchFamily="34" charset="0"/>
                <a:cs typeface="Calibri Light" pitchFamily="34" charset="0"/>
              </a:rPr>
              <a:t>sau un set de coloane dintr-un</a:t>
            </a:r>
            <a:r>
              <a:rPr lang="ro-RO" sz="2100" dirty="0">
                <a:latin typeface="Calibri Light" pitchFamily="34" charset="0"/>
                <a:cs typeface="Calibri Light" pitchFamily="34" charset="0"/>
              </a:rPr>
              <a:t> </a:t>
            </a:r>
            <a:r>
              <a:rPr lang="vi-VN" sz="2100" dirty="0">
                <a:latin typeface="Calibri Light" pitchFamily="34" charset="0"/>
                <a:cs typeface="Calibri Light" pitchFamily="34" charset="0"/>
              </a:rPr>
              <a:t>tabel care stabilește o legătură</a:t>
            </a:r>
            <a:r>
              <a:rPr lang="ro-RO" sz="2100" dirty="0">
                <a:latin typeface="Calibri Light" pitchFamily="34" charset="0"/>
                <a:cs typeface="Calibri Light" pitchFamily="34" charset="0"/>
              </a:rPr>
              <a:t> </a:t>
            </a:r>
            <a:r>
              <a:rPr lang="vi-VN" sz="2100" dirty="0">
                <a:latin typeface="Calibri Light" pitchFamily="34" charset="0"/>
                <a:cs typeface="Calibri Light" pitchFamily="34" charset="0"/>
              </a:rPr>
              <a:t>sau o relație între două tabele.</a:t>
            </a:r>
            <a:endParaRPr lang="en-US" sz="2100" dirty="0">
              <a:latin typeface="Calibri Light" pitchFamily="34" charset="0"/>
              <a:cs typeface="Calibri Light" pitchFamily="34" charset="0"/>
            </a:endParaRPr>
          </a:p>
        </p:txBody>
      </p:sp>
    </p:spTree>
    <p:extLst>
      <p:ext uri="{BB962C8B-B14F-4D97-AF65-F5344CB8AC3E}">
        <p14:creationId xmlns:p14="http://schemas.microsoft.com/office/powerpoint/2010/main" val="3825761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One-to-Many Relation</a:t>
            </a: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 (1 : m):</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454" t="31044" r="61316" b="61296"/>
          <a:stretch/>
        </p:blipFill>
        <p:spPr bwMode="auto">
          <a:xfrm>
            <a:off x="1763688" y="2409211"/>
            <a:ext cx="5463957" cy="1163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045" t="48852" r="61725" b="43422"/>
          <a:stretch/>
        </p:blipFill>
        <p:spPr bwMode="auto">
          <a:xfrm>
            <a:off x="1642896" y="4941168"/>
            <a:ext cx="5584750" cy="1199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454" t="22105" r="61316" b="69639"/>
          <a:stretch/>
        </p:blipFill>
        <p:spPr bwMode="auto">
          <a:xfrm>
            <a:off x="1763689" y="1101541"/>
            <a:ext cx="5463956" cy="1254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454" t="40217" r="61316" b="52563"/>
          <a:stretch/>
        </p:blipFill>
        <p:spPr bwMode="auto">
          <a:xfrm>
            <a:off x="1763688" y="3684041"/>
            <a:ext cx="5544616" cy="111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926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Many-to-Many Relation (m : m):</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455" t="42313" r="36376" b="11760"/>
          <a:stretch/>
        </p:blipFill>
        <p:spPr bwMode="auto">
          <a:xfrm>
            <a:off x="683568" y="1081612"/>
            <a:ext cx="7056784" cy="4036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043608" y="5733256"/>
            <a:ext cx="7632848" cy="738664"/>
          </a:xfrm>
          <a:prstGeom prst="rect">
            <a:avLst/>
          </a:prstGeom>
        </p:spPr>
        <p:txBody>
          <a:bodyPr wrap="square">
            <a:spAutoFit/>
          </a:bodyPr>
          <a:lstStyle/>
          <a:p>
            <a:r>
              <a:rPr lang="ro-RO" sz="2100" dirty="0">
                <a:latin typeface="Calibri Light" pitchFamily="34" charset="0"/>
                <a:cs typeface="Calibri Light" pitchFamily="34" charset="0"/>
              </a:rPr>
              <a:t>Î</a:t>
            </a:r>
            <a:r>
              <a:rPr lang="vi-VN" sz="2100" dirty="0">
                <a:latin typeface="Calibri Light" pitchFamily="34" charset="0"/>
                <a:cs typeface="Calibri Light" pitchFamily="34" charset="0"/>
              </a:rPr>
              <a:t>n SGBD-urile relaționale, relația de tip</a:t>
            </a:r>
            <a:r>
              <a:rPr lang="ro-RO" sz="2100" dirty="0">
                <a:latin typeface="Calibri Light" pitchFamily="34" charset="0"/>
                <a:cs typeface="Calibri Light" pitchFamily="34" charset="0"/>
              </a:rPr>
              <a:t> </a:t>
            </a:r>
            <a:r>
              <a:rPr lang="vi-VN" sz="2100" dirty="0">
                <a:latin typeface="Calibri Light" pitchFamily="34" charset="0"/>
                <a:cs typeface="Calibri Light" pitchFamily="34" charset="0"/>
              </a:rPr>
              <a:t>multi-la-mulți </a:t>
            </a:r>
            <a:r>
              <a:rPr lang="vi-VN" sz="2100" u="sng" dirty="0">
                <a:latin typeface="Calibri Light" pitchFamily="34" charset="0"/>
                <a:cs typeface="Calibri Light" pitchFamily="34" charset="0"/>
              </a:rPr>
              <a:t>nu poate fi exprimată direct</a:t>
            </a:r>
            <a:r>
              <a:rPr lang="ro-RO" sz="2100" dirty="0">
                <a:latin typeface="Calibri Light" pitchFamily="34" charset="0"/>
                <a:cs typeface="Calibri Light" pitchFamily="34" charset="0"/>
              </a:rPr>
              <a:t>.</a:t>
            </a:r>
            <a:endParaRPr lang="en-US" sz="2100" dirty="0">
              <a:latin typeface="Calibri Light" pitchFamily="34" charset="0"/>
              <a:cs typeface="Calibri Light" pitchFamily="34" charset="0"/>
            </a:endParaRPr>
          </a:p>
        </p:txBody>
      </p:sp>
    </p:spTree>
    <p:extLst>
      <p:ext uri="{BB962C8B-B14F-4D97-AF65-F5344CB8AC3E}">
        <p14:creationId xmlns:p14="http://schemas.microsoft.com/office/powerpoint/2010/main" val="1996918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Many-to-Many Relation (m : m):</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303" t="35656" r="28371" b="17603"/>
          <a:stretch/>
        </p:blipFill>
        <p:spPr bwMode="auto">
          <a:xfrm>
            <a:off x="1187624" y="980728"/>
            <a:ext cx="7128792" cy="422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39552" y="5498648"/>
            <a:ext cx="8280920" cy="738664"/>
          </a:xfrm>
          <a:prstGeom prst="rect">
            <a:avLst/>
          </a:prstGeom>
        </p:spPr>
        <p:txBody>
          <a:bodyPr wrap="square">
            <a:spAutoFit/>
          </a:bodyPr>
          <a:lstStyle/>
          <a:p>
            <a:r>
              <a:rPr lang="vi-VN" sz="2100" dirty="0">
                <a:latin typeface="Calibri Light" pitchFamily="34" charset="0"/>
                <a:cs typeface="Calibri Light" pitchFamily="34" charset="0"/>
              </a:rPr>
              <a:t>Adăugarea coloanelor în acest mod (Autor</a:t>
            </a:r>
            <a:r>
              <a:rPr lang="ro-RO" sz="2100" dirty="0">
                <a:latin typeface="Calibri Light" pitchFamily="34" charset="0"/>
                <a:cs typeface="Calibri Light" pitchFamily="34" charset="0"/>
              </a:rPr>
              <a:t>ID</a:t>
            </a:r>
            <a:r>
              <a:rPr lang="vi-VN" sz="2100" dirty="0">
                <a:latin typeface="Calibri Light" pitchFamily="34" charset="0"/>
                <a:cs typeface="Calibri Light" pitchFamily="34" charset="0"/>
              </a:rPr>
              <a:t>, Autor</a:t>
            </a:r>
            <a:r>
              <a:rPr lang="ro-RO" sz="2100" dirty="0">
                <a:latin typeface="Calibri Light" pitchFamily="34" charset="0"/>
                <a:cs typeface="Calibri Light" pitchFamily="34" charset="0"/>
              </a:rPr>
              <a:t>ID</a:t>
            </a:r>
            <a:r>
              <a:rPr lang="vi-VN" sz="2100" dirty="0">
                <a:latin typeface="Calibri Light" pitchFamily="34" charset="0"/>
                <a:cs typeface="Calibri Light" pitchFamily="34" charset="0"/>
              </a:rPr>
              <a:t>2), duce la duplicarea datelor, lucru care trebuie evitat în proiectarea bazelor de date.</a:t>
            </a:r>
            <a:endParaRPr lang="en-US" sz="2100" dirty="0">
              <a:latin typeface="Calibri Light" pitchFamily="34" charset="0"/>
              <a:cs typeface="Calibri Light" pitchFamily="34" charset="0"/>
            </a:endParaRPr>
          </a:p>
        </p:txBody>
      </p:sp>
    </p:spTree>
    <p:extLst>
      <p:ext uri="{BB962C8B-B14F-4D97-AF65-F5344CB8AC3E}">
        <p14:creationId xmlns:p14="http://schemas.microsoft.com/office/powerpoint/2010/main" val="757619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332656"/>
            <a:ext cx="4608512" cy="576064"/>
          </a:xfrm>
        </p:spPr>
        <p:txBody>
          <a:bodyPr>
            <a:normAutofit/>
          </a:bodyPr>
          <a:lstStyle/>
          <a:p>
            <a:r>
              <a:rPr lang="en-US" sz="2800" dirty="0"/>
              <a:t>JS = </a:t>
            </a:r>
            <a:r>
              <a:rPr lang="vi-VN" sz="2800" dirty="0"/>
              <a:t>interactivitate dinamică</a:t>
            </a:r>
            <a:endParaRPr lang="en-US" sz="2800" dirty="0"/>
          </a:p>
        </p:txBody>
      </p:sp>
      <p:sp>
        <p:nvSpPr>
          <p:cNvPr id="6" name="TextBox 5"/>
          <p:cNvSpPr txBox="1"/>
          <p:nvPr/>
        </p:nvSpPr>
        <p:spPr>
          <a:xfrm>
            <a:off x="539552" y="332656"/>
            <a:ext cx="8064896" cy="584775"/>
          </a:xfrm>
          <a:prstGeom prst="rect">
            <a:avLst/>
          </a:prstGeom>
          <a:solidFill>
            <a:schemeClr val="accent6">
              <a:lumMod val="75000"/>
            </a:schemeClr>
          </a:solidFill>
        </p:spPr>
        <p:txBody>
          <a:bodyPr wrap="square" rtlCol="0">
            <a:spAutoFit/>
          </a:bodyPr>
          <a:lstStyle/>
          <a:p>
            <a:pPr algn="ctr"/>
            <a:r>
              <a:rPr lang="ro-RO"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Many-to-Many Relation (m : m):</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276" t="18947" r="59935" b="43509"/>
          <a:stretch/>
        </p:blipFill>
        <p:spPr bwMode="auto">
          <a:xfrm>
            <a:off x="1187624" y="908720"/>
            <a:ext cx="6768752" cy="4642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11560" y="5733256"/>
            <a:ext cx="7992888" cy="738664"/>
          </a:xfrm>
          <a:prstGeom prst="rect">
            <a:avLst/>
          </a:prstGeom>
        </p:spPr>
        <p:txBody>
          <a:bodyPr wrap="square">
            <a:spAutoFit/>
          </a:bodyPr>
          <a:lstStyle/>
          <a:p>
            <a:r>
              <a:rPr lang="vi-VN" sz="2100" dirty="0">
                <a:latin typeface="Calibri Light" pitchFamily="34" charset="0"/>
                <a:cs typeface="Calibri Light" pitchFamily="34" charset="0"/>
              </a:rPr>
              <a:t>Introducerea a două valori separate prin virgulă în același câmp este o practică nepotrivită</a:t>
            </a:r>
            <a:r>
              <a:rPr lang="ro-RO" sz="2100" dirty="0">
                <a:latin typeface="Calibri Light" pitchFamily="34" charset="0"/>
                <a:cs typeface="Calibri Light" pitchFamily="34" charset="0"/>
              </a:rPr>
              <a:t> </a:t>
            </a:r>
            <a:r>
              <a:rPr lang="vi-VN" sz="2100" dirty="0">
                <a:latin typeface="Calibri Light" pitchFamily="34" charset="0"/>
                <a:cs typeface="Calibri Light" pitchFamily="34" charset="0"/>
              </a:rPr>
              <a:t>și nu este recomandată.</a:t>
            </a:r>
            <a:endParaRPr lang="en-US" sz="2100" dirty="0">
              <a:latin typeface="Calibri Light" pitchFamily="34" charset="0"/>
              <a:cs typeface="Calibri Light" pitchFamily="34" charset="0"/>
            </a:endParaRPr>
          </a:p>
        </p:txBody>
      </p:sp>
    </p:spTree>
    <p:extLst>
      <p:ext uri="{BB962C8B-B14F-4D97-AF65-F5344CB8AC3E}">
        <p14:creationId xmlns:p14="http://schemas.microsoft.com/office/powerpoint/2010/main" val="64298818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6FC40F6EE3DFE45B2AE23292736D481" ma:contentTypeVersion="12" ma:contentTypeDescription="Create a new document." ma:contentTypeScope="" ma:versionID="af5a8336c75263f3c078c0a9b9eb6a42">
  <xsd:schema xmlns:xsd="http://www.w3.org/2001/XMLSchema" xmlns:xs="http://www.w3.org/2001/XMLSchema" xmlns:p="http://schemas.microsoft.com/office/2006/metadata/properties" xmlns:ns2="bd0c033e-a036-4b6e-ba8b-99fdec7a5ddc" xmlns:ns3="49068656-1d9a-4fc1-9ba5-2bfa44456d64" targetNamespace="http://schemas.microsoft.com/office/2006/metadata/properties" ma:root="true" ma:fieldsID="4621262167aac893b1a4cc38e83f3e5c" ns2:_="" ns3:_="">
    <xsd:import namespace="bd0c033e-a036-4b6e-ba8b-99fdec7a5ddc"/>
    <xsd:import namespace="49068656-1d9a-4fc1-9ba5-2bfa44456d6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0c033e-a036-4b6e-ba8b-99fdec7a5d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b201aa81-cdab-48a9-a97d-51e43b1a053f"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9068656-1d9a-4fc1-9ba5-2bfa44456d64"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8e891197-3cda-4433-99f0-399e220df8af}" ma:internalName="TaxCatchAll" ma:showField="CatchAllData" ma:web="49068656-1d9a-4fc1-9ba5-2bfa44456d6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d0c033e-a036-4b6e-ba8b-99fdec7a5ddc">
      <Terms xmlns="http://schemas.microsoft.com/office/infopath/2007/PartnerControls"/>
    </lcf76f155ced4ddcb4097134ff3c332f>
    <TaxCatchAll xmlns="49068656-1d9a-4fc1-9ba5-2bfa44456d64" xsi:nil="true"/>
  </documentManagement>
</p:properties>
</file>

<file path=customXml/itemProps1.xml><?xml version="1.0" encoding="utf-8"?>
<ds:datastoreItem xmlns:ds="http://schemas.openxmlformats.org/officeDocument/2006/customXml" ds:itemID="{BEE48093-4376-4D37-83A7-DA168B38C1D0}">
  <ds:schemaRefs>
    <ds:schemaRef ds:uri="http://schemas.microsoft.com/sharepoint/v3/contenttype/forms"/>
  </ds:schemaRefs>
</ds:datastoreItem>
</file>

<file path=customXml/itemProps2.xml><?xml version="1.0" encoding="utf-8"?>
<ds:datastoreItem xmlns:ds="http://schemas.openxmlformats.org/officeDocument/2006/customXml" ds:itemID="{F2F13971-5E9B-42A0-8434-B6C4E0E6A4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0c033e-a036-4b6e-ba8b-99fdec7a5ddc"/>
    <ds:schemaRef ds:uri="49068656-1d9a-4fc1-9ba5-2bfa44456d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664CE72-E9BB-4847-8CCC-D0897753272F}">
  <ds:schemaRefs>
    <ds:schemaRef ds:uri="http://schemas.microsoft.com/office/2006/metadata/properties"/>
    <ds:schemaRef ds:uri="http://schemas.microsoft.com/office/infopath/2007/PartnerControls"/>
    <ds:schemaRef ds:uri="bd0c033e-a036-4b6e-ba8b-99fdec7a5ddc"/>
    <ds:schemaRef ds:uri="49068656-1d9a-4fc1-9ba5-2bfa44456d64"/>
  </ds:schemaRefs>
</ds:datastoreItem>
</file>

<file path=docProps/app.xml><?xml version="1.0" encoding="utf-8"?>
<Properties xmlns="http://schemas.openxmlformats.org/officeDocument/2006/extended-properties" xmlns:vt="http://schemas.openxmlformats.org/officeDocument/2006/docPropsVTypes">
  <TotalTime>9960</TotalTime>
  <Words>1196</Words>
  <Application>Microsoft Office PowerPoint</Application>
  <PresentationFormat>On-screen Show (4:3)</PresentationFormat>
  <Paragraphs>150</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Тема Office</vt:lpstr>
      <vt:lpstr>Model relațional</vt:lpstr>
      <vt:lpstr>JS = interactivitate dinamică</vt:lpstr>
      <vt:lpstr>JS = interactivitate dinamică</vt:lpstr>
      <vt:lpstr>JS = interactivitate dinamică</vt:lpstr>
      <vt:lpstr>JS = interactivitate dinamică</vt:lpstr>
      <vt:lpstr>JS = interactivitate dinamică</vt:lpstr>
      <vt:lpstr>JS = interactivitate dinamică</vt:lpstr>
      <vt:lpstr>JS = interactivitate dinamică</vt:lpstr>
      <vt:lpstr>JS = interactivitate dinamică</vt:lpstr>
      <vt:lpstr>JS = interactivitate dinamică</vt:lpstr>
      <vt:lpstr>JS = interactivitate dinamică</vt:lpstr>
      <vt:lpstr>JS = interactivitate dinamică</vt:lpstr>
      <vt:lpstr>JS = interactivitate dinamică</vt:lpstr>
      <vt:lpstr>JS = interactivitate dinamică</vt:lpstr>
      <vt:lpstr>JS = interactivitate dinamică</vt:lpstr>
      <vt:lpstr>JS = interactivitate dinamică</vt:lpstr>
      <vt:lpstr>JS = interactivitate dinamică</vt:lpstr>
      <vt:lpstr>JS = interactivitate dinamică</vt:lpstr>
      <vt:lpstr>                                    Sarcină 1:  1) Creează o nouă bază de date numită Biblioteca. În această bază de date, definește următoarele tabele: Autori, Țări, Cărți și Detalii Autori. Relațiile dintre tabele sunt următoarele: un autor aparține unei singure țări, însă o țară poate avea mai mulți autori asociați. De asemenea, o carte poate fi scrisă de mai mulți autori, iar un autor poate contribui la mai multe cărți. Pentru unii autori, sunt disponibile informații suplimentare care vor fi stocate în tabelul Detalii Autori. 2) Structura de bază pentru tabelele menționate este:  A) Tabelul Autori cu următoarele coloane: id, nume, prenume, tara.   B) Tabelul Țări cu următoarele coloane: id, name, continent, surface_area, population, gnp  B) Tabelul Carti cu următoarele coloane: id, title, year, price. Introdu cărțile:       </vt:lpstr>
      <vt:lpstr>JS = interactivitate dinamică</vt:lpstr>
      <vt:lpstr>JS = interactivitate dinamică</vt:lpstr>
      <vt:lpstr>JS = interactivitate dinamică</vt:lpstr>
      <vt:lpstr>JS = interactivitate dinamică</vt:lpstr>
      <vt:lpstr>JS = interactivitate dinamică</vt:lpstr>
      <vt:lpstr>JS = interactivitate dinamică</vt:lpstr>
      <vt:lpstr>JS = interactivitate dinamică</vt:lpstr>
      <vt:lpstr>JS = interactivitate dinamică</vt:lpstr>
      <vt:lpstr>JS = interactivitate dinamică</vt:lpstr>
      <vt:lpstr>JS = interactivitate dinamică</vt:lpstr>
      <vt:lpstr>                                    Sarcină 2: Utilizând limbajul SQL: 1) Creează o nouă bază de date numită Biblioteca_scolara. În baza de date Biblioteca_scolara, creează tabelele: Carti, Discipline, și Autori cu următoarea structură:  A) Tabelul Discipline are următoarele coloane: categorie_id (număr întreg, autoincrement), denumire (text 255 caractere cu diacritice)  B) Tabelul Carti are următoarele coloane: carte_id (număr întreg, autoincrement), titlu (text 255 caractere cu diacritice), an_Publicare (număr întreg), pret (număr zecimal – lei și bani), categorie_id (număr întreg), categorie_id (număr întreg)  C) Tabelul Autori are următoarele coloane: autor_id (număr întreg, autoincrement), nume (text 255 caractere cu diacritice), prenume (text 255 caractere cu diacritice)  D) Tabelul Autori_Carti are următoarele coloane: autor_id (număr întreg, cheie externă), carte_id (număr întreg, cheie externă). Împreună aceste două coloane alcătuiesc cheia primară.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 este JavaScript</dc:title>
  <dc:creator>Pavilion</dc:creator>
  <cp:lastModifiedBy>Pavilion</cp:lastModifiedBy>
  <cp:revision>387</cp:revision>
  <dcterms:created xsi:type="dcterms:W3CDTF">2024-06-30T15:28:55Z</dcterms:created>
  <dcterms:modified xsi:type="dcterms:W3CDTF">2025-02-26T08:21:52Z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0x01010096FC40F6EE3DFE45B2AE23292736D481</vt:lpwstr>
  </property>
  <property fmtid="{D5CDD505-2E9C-101B-9397-08002B2CF9AE}" pid="3" name="MediaServiceImageTags">
    <vt:lpwstr/>
  </property>
</Properties>
</file>